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21"/>
  </p:notesMasterIdLst>
  <p:sldIdLst>
    <p:sldId id="279" r:id="rId3"/>
    <p:sldId id="281" r:id="rId4"/>
    <p:sldId id="283" r:id="rId5"/>
    <p:sldId id="266" r:id="rId6"/>
    <p:sldId id="285" r:id="rId7"/>
    <p:sldId id="287" r:id="rId8"/>
    <p:sldId id="268" r:id="rId9"/>
    <p:sldId id="271" r:id="rId10"/>
    <p:sldId id="260" r:id="rId11"/>
    <p:sldId id="261" r:id="rId12"/>
    <p:sldId id="272" r:id="rId13"/>
    <p:sldId id="273" r:id="rId14"/>
    <p:sldId id="274" r:id="rId15"/>
    <p:sldId id="275" r:id="rId16"/>
    <p:sldId id="286" r:id="rId17"/>
    <p:sldId id="288" r:id="rId18"/>
    <p:sldId id="280" r:id="rId19"/>
    <p:sldId id="257"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DF6"/>
    <a:srgbClr val="FCFAF6"/>
    <a:srgbClr val="FCFBF6"/>
    <a:srgbClr val="F9F8F9"/>
    <a:srgbClr val="FFFAFA"/>
    <a:srgbClr val="FB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DEB71-9CF4-4588-83F4-E1605691264F}" v="6" dt="2024-02-02T13:30:04.338"/>
    <p1510:client id="{DE3462B8-C560-46F1-9B54-17A1EFF8E5CB}" v="997" dt="2024-02-02T16:52:10.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60"/>
  </p:normalViewPr>
  <p:slideViewPr>
    <p:cSldViewPr snapToGrid="0">
      <p:cViewPr varScale="1">
        <p:scale>
          <a:sx n="76" d="100"/>
          <a:sy n="76" d="100"/>
        </p:scale>
        <p:origin x="2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3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A984-7F2A-E89A-D9CD-BDC0E32B4F6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8C9E48-ACA9-1433-E3FB-9A3FE5D1479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A52D503D-2170-B4E6-130B-407DA5FAC7E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D8D4E17C-145A-6C17-9845-858371F722F7}"/>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6" name="Footer Placeholder 5">
            <a:extLst>
              <a:ext uri="{FF2B5EF4-FFF2-40B4-BE49-F238E27FC236}">
                <a16:creationId xmlns:a16="http://schemas.microsoft.com/office/drawing/2014/main" id="{5795D427-095E-4E8D-E31F-CA8EC31ABB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92FB62-6192-2CA4-D34A-F292ADDBA8A1}"/>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225703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ACC7-2FF0-717F-D5AA-CF24A89479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64CF05-9AE5-992C-C7B4-80C4F9D5E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DDCB48-486C-DE0C-7AD9-C50ACE1008F9}"/>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1887E556-566C-C9B5-56DA-F93C3A1448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7A7F10-6C72-FD34-1FAE-92A93BDE55DA}"/>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2095432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A4FF9-1906-EDAF-2556-1D57EE387D4B}"/>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752A17-A59E-F750-C923-1A4CF5E6CFF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45643B-898A-3DC8-9602-98BA5BBBF823}"/>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3F65D44C-62C4-5219-1D12-CAEA2E94F9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E39AD2-D858-3805-7261-1009248DF5A1}"/>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11144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7139-2F8C-BB1B-9525-37C583B360F6}"/>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0748CD66-391A-3109-7F49-778D1D99203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0E8D6E-7DF9-03B1-A942-579A23431472}"/>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3312717B-A883-132C-ED76-960F164F9C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C42FA8-F78C-61AC-64A9-B3967D63894D}"/>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409351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9EDD-17E4-B82F-D3D0-D9D21946AE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8E8ADA-8419-E27D-5F0C-FAD4A620DD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66E77-3031-7D41-4B62-54219C15C6A9}"/>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CA0A7298-BF30-521F-B096-E23C3D8C27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A66132-064C-8E59-B5C6-2841747A3488}"/>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141055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2BE0-E627-1F6E-3890-0C93F97E9BD2}"/>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EF44BF-1D6E-EFBA-ED26-0ED440BC7E33}"/>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C5FE66-0AA3-30CC-CA82-13E764C8B0BC}"/>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579B8A3C-EC20-2862-CD1B-35D3910330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1F0134-6B01-F2BD-713A-289D9EE05DF5}"/>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3339528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B97B-7042-E6ED-B551-030D93E491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A462AF-84C5-9D85-B880-D66306440E6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01D1C2-962E-4DE0-2F7F-908E294641A4}"/>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156168-7D50-2624-4448-D4CE876839E5}"/>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6" name="Footer Placeholder 5">
            <a:extLst>
              <a:ext uri="{FF2B5EF4-FFF2-40B4-BE49-F238E27FC236}">
                <a16:creationId xmlns:a16="http://schemas.microsoft.com/office/drawing/2014/main" id="{530EE13D-A3DA-E4CE-7E65-58BAE788C4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FECE6A-2390-3B0D-56C4-C9F8C879CEA2}"/>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421968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CEE9-CCC2-1708-7D9A-EDB37559BB80}"/>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BCD661-A6B8-CF37-4A85-D97553222DB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05CB187D-8B97-2423-6823-571C0C53B91D}"/>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F51BAA-EDF3-0446-99FA-60F94F4E6E72}"/>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3C82F472-AE6D-FD6A-C7E5-8791423D50D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6E6C72-524C-4A87-7569-2618BD30EDC3}"/>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8" name="Footer Placeholder 7">
            <a:extLst>
              <a:ext uri="{FF2B5EF4-FFF2-40B4-BE49-F238E27FC236}">
                <a16:creationId xmlns:a16="http://schemas.microsoft.com/office/drawing/2014/main" id="{1C937ED6-D67E-EB4D-65C0-D3AD0A509A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0B40A1-9E04-94E6-8665-58D58E135D20}"/>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236203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9979-3112-A719-2D7C-1AE9219D5C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436681-5449-9587-80B7-CEB16C5F92A4}"/>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4" name="Footer Placeholder 3">
            <a:extLst>
              <a:ext uri="{FF2B5EF4-FFF2-40B4-BE49-F238E27FC236}">
                <a16:creationId xmlns:a16="http://schemas.microsoft.com/office/drawing/2014/main" id="{11D54DD9-CE6A-D361-43BC-8D73BE3D46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4AB5E5-EA99-A5BC-FA8F-E7384979FAD1}"/>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384702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0814B-39BC-82BE-8818-17F3EBE17E4B}"/>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3" name="Footer Placeholder 2">
            <a:extLst>
              <a:ext uri="{FF2B5EF4-FFF2-40B4-BE49-F238E27FC236}">
                <a16:creationId xmlns:a16="http://schemas.microsoft.com/office/drawing/2014/main" id="{1C42B57F-8842-6081-8D75-07AD02033C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C08066C-B1B8-6FD6-1D34-A7FBCFE296CB}"/>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331580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AC01-C3FB-A9A4-9CBF-8761EC4F0183}"/>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121FBB8-6EDF-4D0A-35D7-17727DE3201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787378-3D74-414D-F9B2-2A7EBE003B9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FD94A63-9E08-4503-BB92-9F83A4555150}"/>
              </a:ext>
            </a:extLst>
          </p:cNvPr>
          <p:cNvSpPr>
            <a:spLocks noGrp="1"/>
          </p:cNvSpPr>
          <p:nvPr>
            <p:ph type="dt" sz="half" idx="10"/>
          </p:nvPr>
        </p:nvSpPr>
        <p:spPr/>
        <p:txBody>
          <a:bodyPr/>
          <a:lstStyle/>
          <a:p>
            <a:fld id="{4DB0E0E6-3830-4304-9E1C-D6A76A6C2BE9}" type="datetimeFigureOut">
              <a:rPr lang="en-IN" smtClean="0"/>
              <a:t>03-02-2024</a:t>
            </a:fld>
            <a:endParaRPr lang="en-IN"/>
          </a:p>
        </p:txBody>
      </p:sp>
      <p:sp>
        <p:nvSpPr>
          <p:cNvPr id="6" name="Footer Placeholder 5">
            <a:extLst>
              <a:ext uri="{FF2B5EF4-FFF2-40B4-BE49-F238E27FC236}">
                <a16:creationId xmlns:a16="http://schemas.microsoft.com/office/drawing/2014/main" id="{7011CE90-27EB-DD4B-8157-7A573BA96B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62A378-AB49-C1F0-7E88-F1086E12C6F5}"/>
              </a:ext>
            </a:extLst>
          </p:cNvPr>
          <p:cNvSpPr>
            <a:spLocks noGrp="1"/>
          </p:cNvSpPr>
          <p:nvPr>
            <p:ph type="sldNum" sz="quarter" idx="12"/>
          </p:nvPr>
        </p:nvSpPr>
        <p:spPr/>
        <p:txBody>
          <a:bodyPr/>
          <a:lstStyle/>
          <a:p>
            <a:fld id="{262A2121-ED86-44B7-8AA9-94EB28E6F1F6}" type="slidenum">
              <a:rPr lang="en-IN" smtClean="0"/>
              <a:t>‹#›</a:t>
            </a:fld>
            <a:endParaRPr lang="en-IN"/>
          </a:p>
        </p:txBody>
      </p:sp>
    </p:spTree>
    <p:extLst>
      <p:ext uri="{BB962C8B-B14F-4D97-AF65-F5344CB8AC3E}">
        <p14:creationId xmlns:p14="http://schemas.microsoft.com/office/powerpoint/2010/main" val="247878906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A41C5-5212-F1C6-4FF9-66C9FB6ECB78}"/>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39ABD7-EC2A-693F-BA2B-9B45C6525949}"/>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CB10B-E088-8348-F53B-63785E8A8D5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DB0E0E6-3830-4304-9E1C-D6A76A6C2BE9}" type="datetimeFigureOut">
              <a:rPr lang="en-IN" smtClean="0"/>
              <a:t>03-02-2024</a:t>
            </a:fld>
            <a:endParaRPr lang="en-IN"/>
          </a:p>
        </p:txBody>
      </p:sp>
      <p:sp>
        <p:nvSpPr>
          <p:cNvPr id="5" name="Footer Placeholder 4">
            <a:extLst>
              <a:ext uri="{FF2B5EF4-FFF2-40B4-BE49-F238E27FC236}">
                <a16:creationId xmlns:a16="http://schemas.microsoft.com/office/drawing/2014/main" id="{9EA0C741-601A-BBEA-CD89-EEEADAA61C96}"/>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410A84-0C91-8EF2-7EE0-F6E76F60D46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262A2121-ED86-44B7-8AA9-94EB28E6F1F6}" type="slidenum">
              <a:rPr lang="en-IN" smtClean="0"/>
              <a:t>‹#›</a:t>
            </a:fld>
            <a:endParaRPr lang="en-IN"/>
          </a:p>
        </p:txBody>
      </p:sp>
    </p:spTree>
    <p:extLst>
      <p:ext uri="{BB962C8B-B14F-4D97-AF65-F5344CB8AC3E}">
        <p14:creationId xmlns:p14="http://schemas.microsoft.com/office/powerpoint/2010/main" val="54783187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8AD2A7-1F6D-2750-F492-ED5A979CB7E2}"/>
              </a:ext>
            </a:extLst>
          </p:cNvPr>
          <p:cNvSpPr/>
          <p:nvPr/>
        </p:nvSpPr>
        <p:spPr>
          <a:xfrm>
            <a:off x="0" y="0"/>
            <a:ext cx="3924300" cy="82296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9082CFE-1771-FCBA-1233-34CE9B08EE58}"/>
              </a:ext>
            </a:extLst>
          </p:cNvPr>
          <p:cNvSpPr/>
          <p:nvPr/>
        </p:nvSpPr>
        <p:spPr>
          <a:xfrm>
            <a:off x="3924300" y="0"/>
            <a:ext cx="3924300" cy="82296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76ECBB0-2ECA-DDAA-751F-9447147432CF}"/>
              </a:ext>
            </a:extLst>
          </p:cNvPr>
          <p:cNvSpPr/>
          <p:nvPr/>
        </p:nvSpPr>
        <p:spPr>
          <a:xfrm>
            <a:off x="7848600" y="0"/>
            <a:ext cx="3467100" cy="822960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A4A943C-4904-6D32-0132-83740EE7E435}"/>
              </a:ext>
            </a:extLst>
          </p:cNvPr>
          <p:cNvSpPr/>
          <p:nvPr/>
        </p:nvSpPr>
        <p:spPr>
          <a:xfrm>
            <a:off x="0" y="0"/>
            <a:ext cx="14630400" cy="82296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8239DF8-EEE8-420E-B1E7-E9EC7E103A52}"/>
              </a:ext>
            </a:extLst>
          </p:cNvPr>
          <p:cNvPicPr>
            <a:picLocks noChangeAspect="1"/>
          </p:cNvPicPr>
          <p:nvPr/>
        </p:nvPicPr>
        <p:blipFill rotWithShape="1">
          <a:blip r:embed="rId2"/>
          <a:srcRect l="40234" r="30613"/>
          <a:stretch/>
        </p:blipFill>
        <p:spPr>
          <a:xfrm>
            <a:off x="0" y="0"/>
            <a:ext cx="3924300" cy="8229600"/>
          </a:xfrm>
          <a:prstGeom prst="rect">
            <a:avLst/>
          </a:prstGeom>
        </p:spPr>
      </p:pic>
      <p:pic>
        <p:nvPicPr>
          <p:cNvPr id="10" name="Picture 9">
            <a:extLst>
              <a:ext uri="{FF2B5EF4-FFF2-40B4-BE49-F238E27FC236}">
                <a16:creationId xmlns:a16="http://schemas.microsoft.com/office/drawing/2014/main" id="{BCDE6728-D870-82FF-E8A9-2BC30BB40D7D}"/>
              </a:ext>
            </a:extLst>
          </p:cNvPr>
          <p:cNvPicPr>
            <a:picLocks noChangeAspect="1"/>
          </p:cNvPicPr>
          <p:nvPr/>
        </p:nvPicPr>
        <p:blipFill rotWithShape="1">
          <a:blip r:embed="rId2"/>
          <a:srcRect l="69821"/>
          <a:stretch/>
        </p:blipFill>
        <p:spPr>
          <a:xfrm>
            <a:off x="10656570" y="0"/>
            <a:ext cx="3973830" cy="8229600"/>
          </a:xfrm>
          <a:prstGeom prst="rect">
            <a:avLst/>
          </a:prstGeom>
        </p:spPr>
      </p:pic>
      <p:sp>
        <p:nvSpPr>
          <p:cNvPr id="11" name="TextBox 10">
            <a:extLst>
              <a:ext uri="{FF2B5EF4-FFF2-40B4-BE49-F238E27FC236}">
                <a16:creationId xmlns:a16="http://schemas.microsoft.com/office/drawing/2014/main" id="{A843C6DE-2F23-3E84-D733-21E95E3B533A}"/>
              </a:ext>
            </a:extLst>
          </p:cNvPr>
          <p:cNvSpPr txBox="1"/>
          <p:nvPr/>
        </p:nvSpPr>
        <p:spPr>
          <a:xfrm>
            <a:off x="3973831" y="190500"/>
            <a:ext cx="673226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D7D31">
                    <a:lumMod val="50000"/>
                  </a:srgbClr>
                </a:solidFill>
                <a:effectLst/>
                <a:uLnTx/>
                <a:uFillTx/>
                <a:latin typeface="Agency FB" panose="020B0503020202020204" pitchFamily="34" charset="0"/>
                <a:ea typeface="Red Hat Text" pitchFamily="34" charset="-122"/>
                <a:cs typeface="Red Hat Text" pitchFamily="34" charset="-120"/>
              </a:rPr>
              <a:t>Decoding Success: Machine Learning-driven Forecasting and Sentiment Analysis for a Specific Amazon Product</a:t>
            </a:r>
            <a:endParaRPr kumimoji="0" lang="en-US" sz="5400" b="1" i="0" u="none" strike="noStrike" kern="1200" cap="none" spc="0" normalizeH="0" baseline="0" noProof="0" dirty="0">
              <a:ln>
                <a:noFill/>
              </a:ln>
              <a:solidFill>
                <a:srgbClr val="ED7D31">
                  <a:lumMod val="50000"/>
                </a:srgbClr>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99BC289-1EBC-9387-6605-09E99A5EF162}"/>
              </a:ext>
            </a:extLst>
          </p:cNvPr>
          <p:cNvSpPr txBox="1"/>
          <p:nvPr/>
        </p:nvSpPr>
        <p:spPr>
          <a:xfrm>
            <a:off x="6353175" y="5176778"/>
            <a:ext cx="620077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Group Members : </a:t>
            </a:r>
            <a:r>
              <a:rPr kumimoji="0" lang="en-IN" b="0" i="0" u="none" strike="noStrike" kern="1200" cap="none" spc="0" normalizeH="0" baseline="0" noProof="0" dirty="0" err="1">
                <a:ln>
                  <a:noFill/>
                </a:ln>
                <a:solidFill>
                  <a:prstClr val="black"/>
                </a:solidFill>
                <a:effectLst/>
                <a:uLnTx/>
                <a:uFillTx/>
                <a:ea typeface="Roboto" panose="02000000000000000000" pitchFamily="2" charset="0"/>
                <a:cs typeface="Roboto" panose="02000000000000000000" pitchFamily="2" charset="0"/>
              </a:rPr>
              <a:t>Gantyada</a:t>
            </a: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a:t>
            </a:r>
            <a:r>
              <a:rPr kumimoji="0" lang="en-IN" b="0" i="0" u="none" strike="noStrike" kern="1200" cap="none" spc="0" normalizeH="0" baseline="0" noProof="0" dirty="0" err="1">
                <a:ln>
                  <a:noFill/>
                </a:ln>
                <a:solidFill>
                  <a:prstClr val="black"/>
                </a:solidFill>
                <a:effectLst/>
                <a:uLnTx/>
                <a:uFillTx/>
                <a:ea typeface="Roboto" panose="02000000000000000000" pitchFamily="2" charset="0"/>
                <a:cs typeface="Roboto" panose="02000000000000000000" pitchFamily="2" charset="0"/>
              </a:rPr>
              <a:t>Tejesh</a:t>
            </a: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Kumar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Subham Kumar Sahoo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Shiba Narayan Dash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a:t>
            </a:r>
            <a:r>
              <a:rPr kumimoji="0" lang="en-IN" b="0" i="0" u="none" strike="noStrike" kern="1200" cap="none" spc="0" normalizeH="0" baseline="0" noProof="0" dirty="0" err="1">
                <a:ln>
                  <a:noFill/>
                </a:ln>
                <a:solidFill>
                  <a:prstClr val="black"/>
                </a:solidFill>
                <a:effectLst/>
                <a:uLnTx/>
                <a:uFillTx/>
                <a:ea typeface="Roboto" panose="02000000000000000000" pitchFamily="2" charset="0"/>
                <a:cs typeface="Roboto" panose="02000000000000000000" pitchFamily="2" charset="0"/>
              </a:rPr>
              <a:t>Pranabesh</a:t>
            </a: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Mishra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SSI Pritam Biswal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Swapnil Nanda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a:t>
            </a:r>
            <a:r>
              <a:rPr kumimoji="0" lang="en-IN" b="0" i="0" u="none" strike="noStrike" kern="1200" cap="none" spc="0" normalizeH="0" baseline="0" noProof="0" dirty="0" err="1">
                <a:ln>
                  <a:noFill/>
                </a:ln>
                <a:solidFill>
                  <a:prstClr val="black"/>
                </a:solidFill>
                <a:effectLst/>
                <a:uLnTx/>
                <a:uFillTx/>
                <a:ea typeface="Roboto" panose="02000000000000000000" pitchFamily="2" charset="0"/>
                <a:cs typeface="Roboto" panose="02000000000000000000" pitchFamily="2" charset="0"/>
              </a:rPr>
              <a:t>Monali</a:t>
            </a: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a:t>
            </a:r>
            <a:r>
              <a:rPr kumimoji="0" lang="en-IN" b="0" i="0" u="none" strike="noStrike" kern="1200" cap="none" spc="0" normalizeH="0" baseline="0" noProof="0" dirty="0" err="1">
                <a:ln>
                  <a:noFill/>
                </a:ln>
                <a:solidFill>
                  <a:prstClr val="black"/>
                </a:solidFill>
                <a:effectLst/>
                <a:uLnTx/>
                <a:uFillTx/>
                <a:ea typeface="Roboto" panose="02000000000000000000" pitchFamily="2" charset="0"/>
                <a:cs typeface="Roboto" panose="02000000000000000000" pitchFamily="2" charset="0"/>
              </a:rPr>
              <a:t>Sasamal</a:t>
            </a:r>
            <a:endPar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Rupali Pradhan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Soumya Ranjan Purohit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black"/>
                </a:solidFill>
                <a:effectLst/>
                <a:uLnTx/>
                <a:uFillTx/>
                <a:ea typeface="Roboto" panose="02000000000000000000" pitchFamily="2" charset="0"/>
                <a:cs typeface="Roboto" panose="02000000000000000000" pitchFamily="2" charset="0"/>
              </a:rPr>
              <a:t>	               Pallishree Behera</a:t>
            </a:r>
          </a:p>
        </p:txBody>
      </p:sp>
    </p:spTree>
    <p:extLst>
      <p:ext uri="{BB962C8B-B14F-4D97-AF65-F5344CB8AC3E}">
        <p14:creationId xmlns:p14="http://schemas.microsoft.com/office/powerpoint/2010/main" val="366891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1000"/>
                                        <p:tgtEl>
                                          <p:spTgt spid="11">
                                            <p:txEl>
                                              <p:pRg st="0" end="0"/>
                                            </p:txEl>
                                          </p:spTgt>
                                        </p:tgtEl>
                                      </p:cBhvr>
                                    </p:animEffect>
                                    <p:anim calcmode="lin" valueType="num">
                                      <p:cBhvr>
                                        <p:cTn id="4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accent2">
              <a:lumMod val="20000"/>
              <a:lumOff val="80000"/>
            </a:schemeClr>
          </a:solidFill>
          <a:ln/>
        </p:spPr>
        <p:txBody>
          <a:bodyPr/>
          <a:lstStyle/>
          <a:p>
            <a:endParaRPr lang="en-US" dirty="0"/>
          </a:p>
        </p:txBody>
      </p:sp>
      <p:sp>
        <p:nvSpPr>
          <p:cNvPr id="5" name="Text 1"/>
          <p:cNvSpPr/>
          <p:nvPr/>
        </p:nvSpPr>
        <p:spPr>
          <a:xfrm>
            <a:off x="253142" y="833377"/>
            <a:ext cx="13717501" cy="1327271"/>
          </a:xfrm>
          <a:prstGeom prst="rect">
            <a:avLst/>
          </a:prstGeom>
          <a:noFill/>
          <a:ln/>
        </p:spPr>
        <p:txBody>
          <a:bodyPr wrap="square" rtlCol="0" anchor="t"/>
          <a:lstStyle/>
          <a:p>
            <a:pPr algn="ctr">
              <a:lnSpc>
                <a:spcPts val="5468"/>
              </a:lnSpc>
            </a:pPr>
            <a:r>
              <a:rPr lang="en-US" sz="6600" b="1" dirty="0">
                <a:solidFill>
                  <a:schemeClr val="accent4">
                    <a:lumMod val="50000"/>
                  </a:schemeClr>
                </a:solidFill>
              </a:rPr>
              <a:t>Why to do Sentiment Analysis</a:t>
            </a:r>
            <a:endParaRPr kumimoji="0" lang="en-US" sz="6600" b="0" strike="noStrike" kern="1200" cap="none" spc="0" normalizeH="0" baseline="0" noProof="0" dirty="0">
              <a:ln>
                <a:noFill/>
              </a:ln>
              <a:solidFill>
                <a:schemeClr val="accent4">
                  <a:lumMod val="50000"/>
                </a:schemeClr>
              </a:solidFill>
              <a:effectLst/>
              <a:uLnTx/>
              <a:uFillTx/>
            </a:endParaRPr>
          </a:p>
          <a:p>
            <a:pPr marL="0" indent="0" algn="ctr">
              <a:lnSpc>
                <a:spcPts val="5468"/>
              </a:lnSpc>
              <a:buNone/>
            </a:pPr>
            <a:endParaRPr lang="en-US" sz="4374" dirty="0"/>
          </a:p>
        </p:txBody>
      </p:sp>
      <p:sp>
        <p:nvSpPr>
          <p:cNvPr id="7" name="Text 3"/>
          <p:cNvSpPr/>
          <p:nvPr/>
        </p:nvSpPr>
        <p:spPr>
          <a:xfrm>
            <a:off x="821144" y="3885104"/>
            <a:ext cx="193388" cy="229696"/>
          </a:xfrm>
          <a:prstGeom prst="rect">
            <a:avLst/>
          </a:prstGeom>
          <a:noFill/>
          <a:ln/>
        </p:spPr>
        <p:txBody>
          <a:bodyPr wrap="none" rtlCol="0" anchor="t"/>
          <a:lstStyle/>
          <a:p>
            <a:pPr marL="0" indent="0" algn="ctr">
              <a:lnSpc>
                <a:spcPts val="3281"/>
              </a:lnSpc>
              <a:buNone/>
            </a:pPr>
            <a:endParaRPr lang="en-US" sz="2624" dirty="0"/>
          </a:p>
        </p:txBody>
      </p:sp>
      <p:sp>
        <p:nvSpPr>
          <p:cNvPr id="8" name="Text 4"/>
          <p:cNvSpPr/>
          <p:nvPr/>
        </p:nvSpPr>
        <p:spPr>
          <a:xfrm>
            <a:off x="1182172" y="2304412"/>
            <a:ext cx="8848964" cy="645891"/>
          </a:xfrm>
          <a:prstGeom prst="rect">
            <a:avLst/>
          </a:prstGeom>
          <a:noFill/>
          <a:ln/>
        </p:spPr>
        <p:txBody>
          <a:bodyPr wrap="none" rtlCol="0" anchor="t"/>
          <a:lstStyle/>
          <a:p>
            <a:pPr marL="0" indent="0">
              <a:lnSpc>
                <a:spcPts val="2734"/>
              </a:lnSpc>
              <a:buNone/>
            </a:pPr>
            <a:r>
              <a:rPr lang="en-US" sz="2000" dirty="0">
                <a:solidFill>
                  <a:srgbClr val="1F1E1E"/>
                </a:solidFill>
                <a:ea typeface="Red Hat Text" pitchFamily="34" charset="-122"/>
              </a:rPr>
              <a:t>Some Reasons why organizations do Sentiment  Analysis : </a:t>
            </a:r>
            <a:endParaRPr lang="en-US" sz="2000" dirty="0"/>
          </a:p>
        </p:txBody>
      </p:sp>
      <p:sp>
        <p:nvSpPr>
          <p:cNvPr id="9" name="Text 5"/>
          <p:cNvSpPr/>
          <p:nvPr/>
        </p:nvSpPr>
        <p:spPr>
          <a:xfrm>
            <a:off x="1490563" y="3010144"/>
            <a:ext cx="12618976" cy="1100967"/>
          </a:xfrm>
          <a:prstGeom prst="rect">
            <a:avLst/>
          </a:prstGeom>
          <a:noFill/>
          <a:ln/>
        </p:spPr>
        <p:txBody>
          <a:bodyPr wrap="square" rtlCol="0" anchor="t"/>
          <a:lstStyle/>
          <a:p>
            <a:pPr>
              <a:lnSpc>
                <a:spcPts val="2799"/>
              </a:lnSpc>
            </a:pPr>
            <a:r>
              <a:rPr lang="en-US" b="1" dirty="0"/>
              <a:t>Understand customer satisfaction:</a:t>
            </a:r>
            <a:r>
              <a:rPr lang="en-US" b="1" dirty="0">
                <a:solidFill>
                  <a:schemeClr val="tx1">
                    <a:lumMod val="95000"/>
                    <a:lumOff val="5000"/>
                  </a:schemeClr>
                </a:solidFill>
                <a:ea typeface="Roboto" pitchFamily="34" charset="-122"/>
                <a:cs typeface="Roboto" pitchFamily="34" charset="-120"/>
              </a:rPr>
              <a:t> </a:t>
            </a:r>
            <a:r>
              <a:rPr lang="en-US" dirty="0"/>
              <a:t>Analyze customer reviews, feedback, and social media mentions to see if customers are happy or frustrated with your product, service, or brand.</a:t>
            </a:r>
            <a:r>
              <a:rPr lang="en-US" dirty="0">
                <a:solidFill>
                  <a:schemeClr val="tx1">
                    <a:lumMod val="95000"/>
                    <a:lumOff val="5000"/>
                  </a:schemeClr>
                </a:solidFill>
                <a:ea typeface="Roboto" pitchFamily="34" charset="-122"/>
                <a:cs typeface="Roboto" pitchFamily="34" charset="-120"/>
              </a:rPr>
              <a:t> To find out if their product review positive or negative. To check if the market sentiment is positive or negative.</a:t>
            </a:r>
            <a:endParaRPr lang="en-US" dirty="0"/>
          </a:p>
          <a:p>
            <a:pPr>
              <a:lnSpc>
                <a:spcPts val="2799"/>
              </a:lnSpc>
            </a:pPr>
            <a:endParaRPr lang="en-US" sz="1600" dirty="0">
              <a:solidFill>
                <a:schemeClr val="tx1">
                  <a:lumMod val="95000"/>
                  <a:lumOff val="5000"/>
                </a:schemeClr>
              </a:solidFill>
              <a:ea typeface="Roboto" pitchFamily="34" charset="-122"/>
              <a:cs typeface="Roboto" pitchFamily="34" charset="-120"/>
            </a:endParaRPr>
          </a:p>
          <a:p>
            <a:pPr>
              <a:lnSpc>
                <a:spcPts val="2799"/>
              </a:lnSpc>
            </a:pPr>
            <a:endParaRPr lang="en-US" sz="1600" dirty="0">
              <a:solidFill>
                <a:schemeClr val="tx1">
                  <a:lumMod val="95000"/>
                  <a:lumOff val="5000"/>
                </a:schemeClr>
              </a:solidFill>
            </a:endParaRPr>
          </a:p>
          <a:p>
            <a:pPr marL="0" indent="0">
              <a:lnSpc>
                <a:spcPts val="2799"/>
              </a:lnSpc>
              <a:buNone/>
            </a:pPr>
            <a:endParaRPr lang="en-US" sz="1600" dirty="0">
              <a:latin typeface="+mj-lt"/>
            </a:endParaRPr>
          </a:p>
        </p:txBody>
      </p:sp>
      <p:sp>
        <p:nvSpPr>
          <p:cNvPr id="12" name="Text 8"/>
          <p:cNvSpPr/>
          <p:nvPr/>
        </p:nvSpPr>
        <p:spPr>
          <a:xfrm>
            <a:off x="6324245" y="7484412"/>
            <a:ext cx="98857" cy="98418"/>
          </a:xfrm>
          <a:prstGeom prst="rect">
            <a:avLst/>
          </a:prstGeom>
          <a:noFill/>
          <a:ln/>
        </p:spPr>
        <p:txBody>
          <a:bodyPr wrap="square" rtlCol="0" anchor="t"/>
          <a:lstStyle/>
          <a:p>
            <a:pPr marL="0" indent="0">
              <a:lnSpc>
                <a:spcPts val="2734"/>
              </a:lnSpc>
              <a:buNone/>
            </a:pPr>
            <a:endParaRPr lang="en-US" sz="2187"/>
          </a:p>
        </p:txBody>
      </p:sp>
      <p:sp>
        <p:nvSpPr>
          <p:cNvPr id="13" name="Text 9"/>
          <p:cNvSpPr/>
          <p:nvPr/>
        </p:nvSpPr>
        <p:spPr>
          <a:xfrm>
            <a:off x="1490563" y="4111111"/>
            <a:ext cx="12399057" cy="3898569"/>
          </a:xfrm>
          <a:prstGeom prst="rect">
            <a:avLst/>
          </a:prstGeom>
          <a:noFill/>
          <a:ln/>
        </p:spPr>
        <p:txBody>
          <a:bodyPr wrap="square" rtlCol="0" anchor="t"/>
          <a:lstStyle/>
          <a:p>
            <a:pPr marL="0" indent="0">
              <a:lnSpc>
                <a:spcPts val="2799"/>
              </a:lnSpc>
              <a:buNone/>
            </a:pPr>
            <a:r>
              <a:rPr lang="en-US" b="1" dirty="0">
                <a:solidFill>
                  <a:srgbClr val="3B3535"/>
                </a:solidFill>
                <a:ea typeface="Roboto" pitchFamily="34" charset="-122"/>
                <a:cs typeface="Roboto" pitchFamily="34" charset="-120"/>
              </a:rPr>
              <a:t>Brand Monitoring : </a:t>
            </a:r>
            <a:r>
              <a:rPr lang="en-US" dirty="0">
                <a:solidFill>
                  <a:srgbClr val="3B3535"/>
                </a:solidFill>
                <a:ea typeface="Roboto" pitchFamily="34" charset="-122"/>
                <a:cs typeface="Roboto" pitchFamily="34" charset="-120"/>
              </a:rPr>
              <a:t>Monitoring sentiment on social media and other platforms helps organization track and manage their brand reputation.</a:t>
            </a:r>
          </a:p>
          <a:p>
            <a:pPr>
              <a:lnSpc>
                <a:spcPts val="2799"/>
              </a:lnSpc>
            </a:pPr>
            <a:r>
              <a:rPr lang="en-US" b="1" dirty="0"/>
              <a:t>Improve product development: </a:t>
            </a:r>
            <a:r>
              <a:rPr lang="en-US" dirty="0"/>
              <a:t>Analyze product reviews and feedback to understand what features resonate with customers and guide future product iterations.</a:t>
            </a:r>
          </a:p>
          <a:p>
            <a:pPr>
              <a:lnSpc>
                <a:spcPts val="2799"/>
              </a:lnSpc>
            </a:pPr>
            <a:r>
              <a:rPr lang="en-US" b="1" dirty="0">
                <a:solidFill>
                  <a:srgbClr val="3B3535"/>
                </a:solidFill>
                <a:ea typeface="Roboto" pitchFamily="34" charset="-122"/>
                <a:cs typeface="Roboto" pitchFamily="34" charset="-120"/>
              </a:rPr>
              <a:t>New Product?  </a:t>
            </a:r>
            <a:r>
              <a:rPr lang="en-US" dirty="0">
                <a:solidFill>
                  <a:srgbClr val="3B3535"/>
                </a:solidFill>
                <a:ea typeface="Roboto" pitchFamily="34" charset="-122"/>
                <a:cs typeface="Roboto" pitchFamily="34" charset="-120"/>
              </a:rPr>
              <a:t>What do people think about their new product? How is the consumer confidence in their new product or service?</a:t>
            </a:r>
          </a:p>
          <a:p>
            <a:pPr>
              <a:lnSpc>
                <a:spcPts val="2799"/>
              </a:lnSpc>
            </a:pPr>
            <a:r>
              <a:rPr lang="en-US" b="1" dirty="0">
                <a:solidFill>
                  <a:srgbClr val="3B3535"/>
                </a:solidFill>
                <a:ea typeface="Roboto" pitchFamily="34" charset="-122"/>
                <a:cs typeface="Roboto" pitchFamily="34" charset="-120"/>
              </a:rPr>
              <a:t>Customer Service Optimization :</a:t>
            </a:r>
            <a:r>
              <a:rPr lang="en-US" dirty="0">
                <a:solidFill>
                  <a:srgbClr val="3B3535"/>
                </a:solidFill>
                <a:ea typeface="Roboto" pitchFamily="34" charset="-122"/>
                <a:cs typeface="Roboto" pitchFamily="34" charset="-120"/>
              </a:rPr>
              <a:t> It aids in evaluating the effectiveness of customer service interactions. By understanding customer </a:t>
            </a:r>
          </a:p>
          <a:p>
            <a:pPr>
              <a:lnSpc>
                <a:spcPts val="2799"/>
              </a:lnSpc>
            </a:pPr>
            <a:r>
              <a:rPr lang="en-US" dirty="0">
                <a:solidFill>
                  <a:srgbClr val="3B3535"/>
                </a:solidFill>
                <a:ea typeface="Roboto" pitchFamily="34" charset="-122"/>
                <a:cs typeface="Roboto" pitchFamily="34" charset="-120"/>
              </a:rPr>
              <a:t>sentiments, companies can identify areas for improvement and enhance the overall customer service experience.</a:t>
            </a:r>
          </a:p>
          <a:p>
            <a:pPr>
              <a:lnSpc>
                <a:spcPts val="2799"/>
              </a:lnSpc>
            </a:pPr>
            <a:r>
              <a:rPr lang="en-US" b="1" dirty="0">
                <a:solidFill>
                  <a:srgbClr val="3B3535"/>
                </a:solidFill>
                <a:ea typeface="Roboto" pitchFamily="34" charset="-122"/>
                <a:cs typeface="Roboto" pitchFamily="34" charset="-120"/>
              </a:rPr>
              <a:t>Product Development and Improvement :</a:t>
            </a:r>
            <a:r>
              <a:rPr lang="en-US" dirty="0">
                <a:solidFill>
                  <a:srgbClr val="3B3535"/>
                </a:solidFill>
                <a:ea typeface="Roboto" pitchFamily="34" charset="-122"/>
                <a:cs typeface="Roboto" pitchFamily="34" charset="-120"/>
              </a:rPr>
              <a:t> Analyzing sentiments in customers feedback provides insights into specific features, aspects or issues related to the products. This information helps the companies in product development.</a:t>
            </a:r>
            <a:endParaRPr lang="en-US" dirty="0"/>
          </a:p>
          <a:p>
            <a:pPr>
              <a:lnSpc>
                <a:spcPts val="2799"/>
              </a:lnSpc>
            </a:pPr>
            <a:endParaRPr lang="en-US" dirty="0"/>
          </a:p>
          <a:p>
            <a:pPr marL="0" indent="0">
              <a:lnSpc>
                <a:spcPts val="2799"/>
              </a:lnSpc>
              <a:buNone/>
            </a:pPr>
            <a:endParaRPr lang="en-US" dirty="0">
              <a:solidFill>
                <a:srgbClr val="3B3535"/>
              </a:solidFill>
              <a:ea typeface="Roboto" pitchFamily="34" charset="-122"/>
              <a:cs typeface="Roboto" pitchFamily="34" charset="-120"/>
            </a:endParaRPr>
          </a:p>
          <a:p>
            <a:pPr marL="0" indent="0">
              <a:lnSpc>
                <a:spcPts val="2799"/>
              </a:lnSpc>
              <a:buNone/>
            </a:pPr>
            <a:endParaRPr lang="en-US" dirty="0"/>
          </a:p>
        </p:txBody>
      </p:sp>
      <p:sp>
        <p:nvSpPr>
          <p:cNvPr id="15" name="Text 11"/>
          <p:cNvSpPr/>
          <p:nvPr/>
        </p:nvSpPr>
        <p:spPr>
          <a:xfrm>
            <a:off x="1014532" y="5461003"/>
            <a:ext cx="198120" cy="416481"/>
          </a:xfrm>
          <a:prstGeom prst="rect">
            <a:avLst/>
          </a:prstGeom>
          <a:noFill/>
          <a:ln/>
        </p:spPr>
        <p:txBody>
          <a:bodyPr wrap="none" rtlCol="0" anchor="t"/>
          <a:lstStyle/>
          <a:p>
            <a:pPr marL="0" indent="0" algn="ctr">
              <a:lnSpc>
                <a:spcPts val="3281"/>
              </a:lnSpc>
              <a:buNone/>
            </a:pPr>
            <a:endParaRPr lang="en-US" sz="2624" dirty="0"/>
          </a:p>
        </p:txBody>
      </p:sp>
      <p:sp>
        <p:nvSpPr>
          <p:cNvPr id="16" name="Text 12"/>
          <p:cNvSpPr/>
          <p:nvPr/>
        </p:nvSpPr>
        <p:spPr>
          <a:xfrm>
            <a:off x="1555313" y="5129208"/>
            <a:ext cx="4680972" cy="870169"/>
          </a:xfrm>
          <a:prstGeom prst="rect">
            <a:avLst/>
          </a:prstGeom>
          <a:noFill/>
          <a:ln/>
        </p:spPr>
        <p:txBody>
          <a:bodyPr wrap="none" rtlCol="0" anchor="t"/>
          <a:lstStyle/>
          <a:p>
            <a:pPr marL="0" indent="0">
              <a:lnSpc>
                <a:spcPts val="2734"/>
              </a:lnSpc>
              <a:buNone/>
            </a:pPr>
            <a:endParaRPr lang="en-US" sz="2187"/>
          </a:p>
        </p:txBody>
      </p:sp>
      <p:sp>
        <p:nvSpPr>
          <p:cNvPr id="17" name="Text 13"/>
          <p:cNvSpPr/>
          <p:nvPr/>
        </p:nvSpPr>
        <p:spPr>
          <a:xfrm>
            <a:off x="8743236" y="6373142"/>
            <a:ext cx="3964540" cy="1999955"/>
          </a:xfrm>
          <a:prstGeom prst="rect">
            <a:avLst/>
          </a:prstGeom>
          <a:noFill/>
          <a:ln/>
        </p:spPr>
        <p:txBody>
          <a:bodyPr wrap="square" rtlCol="0" anchor="t"/>
          <a:lstStyle/>
          <a:p>
            <a:pPr marL="0" indent="0">
              <a:lnSpc>
                <a:spcPts val="2799"/>
              </a:lnSpc>
              <a:buNone/>
            </a:pPr>
            <a:endParaRPr lang="en-US" dirty="0">
              <a:latin typeface="+mj-lt"/>
            </a:endParaRPr>
          </a:p>
        </p:txBody>
      </p:sp>
      <p:sp>
        <p:nvSpPr>
          <p:cNvPr id="19" name="Text 11">
            <a:extLst>
              <a:ext uri="{FF2B5EF4-FFF2-40B4-BE49-F238E27FC236}">
                <a16:creationId xmlns:a16="http://schemas.microsoft.com/office/drawing/2014/main" id="{AADA75BB-AFC9-7D37-9264-12B7FCB825E1}"/>
              </a:ext>
            </a:extLst>
          </p:cNvPr>
          <p:cNvSpPr/>
          <p:nvPr/>
        </p:nvSpPr>
        <p:spPr>
          <a:xfrm>
            <a:off x="5908528" y="5642736"/>
            <a:ext cx="198120" cy="416481"/>
          </a:xfrm>
          <a:prstGeom prst="rect">
            <a:avLst/>
          </a:prstGeom>
          <a:noFill/>
          <a:ln/>
        </p:spPr>
        <p:txBody>
          <a:bodyPr wrap="none" rtlCol="0" anchor="t"/>
          <a:lstStyle/>
          <a:p>
            <a:pPr marL="0" indent="0" algn="ctr">
              <a:lnSpc>
                <a:spcPts val="3281"/>
              </a:lnSpc>
              <a:buNone/>
            </a:pPr>
            <a:endParaRPr lang="en-US" sz="262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1000"/>
                                        <p:tgtEl>
                                          <p:spTgt spid="13">
                                            <p:txEl>
                                              <p:pRg st="0" end="0"/>
                                            </p:txEl>
                                          </p:spTgt>
                                        </p:tgtEl>
                                      </p:cBhvr>
                                    </p:animEffect>
                                    <p:anim calcmode="lin" valueType="num">
                                      <p:cBhvr>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fade">
                                      <p:cBhvr>
                                        <p:cTn id="36" dur="1000"/>
                                        <p:tgtEl>
                                          <p:spTgt spid="13">
                                            <p:txEl>
                                              <p:pRg st="1" end="1"/>
                                            </p:txEl>
                                          </p:spTgt>
                                        </p:tgtEl>
                                      </p:cBhvr>
                                    </p:animEffect>
                                    <p:anim calcmode="lin" valueType="num">
                                      <p:cBhvr>
                                        <p:cTn id="37"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animEffect transition="in" filter="fade">
                                      <p:cBhvr>
                                        <p:cTn id="43" dur="1000"/>
                                        <p:tgtEl>
                                          <p:spTgt spid="13">
                                            <p:txEl>
                                              <p:pRg st="2" end="2"/>
                                            </p:txEl>
                                          </p:spTgt>
                                        </p:tgtEl>
                                      </p:cBhvr>
                                    </p:animEffect>
                                    <p:anim calcmode="lin" valueType="num">
                                      <p:cBhvr>
                                        <p:cTn id="4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xEl>
                                              <p:pRg st="3" end="3"/>
                                            </p:txEl>
                                          </p:spTgt>
                                        </p:tgtEl>
                                        <p:attrNameLst>
                                          <p:attrName>style.visibility</p:attrName>
                                        </p:attrNameLst>
                                      </p:cBhvr>
                                      <p:to>
                                        <p:strVal val="visible"/>
                                      </p:to>
                                    </p:set>
                                    <p:animEffect transition="in" filter="fade">
                                      <p:cBhvr>
                                        <p:cTn id="50" dur="1000"/>
                                        <p:tgtEl>
                                          <p:spTgt spid="13">
                                            <p:txEl>
                                              <p:pRg st="3" end="3"/>
                                            </p:txEl>
                                          </p:spTgt>
                                        </p:tgtEl>
                                      </p:cBhvr>
                                    </p:animEffect>
                                    <p:anim calcmode="lin" valueType="num">
                                      <p:cBhvr>
                                        <p:cTn id="51"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xEl>
                                              <p:pRg st="4" end="4"/>
                                            </p:txEl>
                                          </p:spTgt>
                                        </p:tgtEl>
                                        <p:attrNameLst>
                                          <p:attrName>style.visibility</p:attrName>
                                        </p:attrNameLst>
                                      </p:cBhvr>
                                      <p:to>
                                        <p:strVal val="visible"/>
                                      </p:to>
                                    </p:set>
                                    <p:animEffect transition="in" filter="fade">
                                      <p:cBhvr>
                                        <p:cTn id="55" dur="1000"/>
                                        <p:tgtEl>
                                          <p:spTgt spid="13">
                                            <p:txEl>
                                              <p:pRg st="4" end="4"/>
                                            </p:txEl>
                                          </p:spTgt>
                                        </p:tgtEl>
                                      </p:cBhvr>
                                    </p:animEffect>
                                    <p:anim calcmode="lin" valueType="num">
                                      <p:cBhvr>
                                        <p:cTn id="5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3">
                                            <p:txEl>
                                              <p:pRg st="5" end="5"/>
                                            </p:txEl>
                                          </p:spTgt>
                                        </p:tgtEl>
                                        <p:attrNameLst>
                                          <p:attrName>style.visibility</p:attrName>
                                        </p:attrNameLst>
                                      </p:cBhvr>
                                      <p:to>
                                        <p:strVal val="visible"/>
                                      </p:to>
                                    </p:set>
                                    <p:animEffect transition="in" filter="fade">
                                      <p:cBhvr>
                                        <p:cTn id="62" dur="1000"/>
                                        <p:tgtEl>
                                          <p:spTgt spid="13">
                                            <p:txEl>
                                              <p:pRg st="5" end="5"/>
                                            </p:txEl>
                                          </p:spTgt>
                                        </p:tgtEl>
                                      </p:cBhvr>
                                    </p:animEffect>
                                    <p:anim calcmode="lin" valueType="num">
                                      <p:cBhvr>
                                        <p:cTn id="63"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64"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9525"/>
            <a:ext cx="14630400" cy="8229600"/>
          </a:xfrm>
          <a:prstGeom prst="rect">
            <a:avLst/>
          </a:prstGeom>
          <a:solidFill>
            <a:schemeClr val="accent2">
              <a:lumMod val="20000"/>
              <a:lumOff val="80000"/>
            </a:schemeClr>
          </a:solidFill>
          <a:ln/>
        </p:spPr>
      </p:sp>
      <p:sp>
        <p:nvSpPr>
          <p:cNvPr id="5" name="Text 2"/>
          <p:cNvSpPr/>
          <p:nvPr/>
        </p:nvSpPr>
        <p:spPr>
          <a:xfrm>
            <a:off x="4607169" y="788434"/>
            <a:ext cx="1712430" cy="975953"/>
          </a:xfrm>
          <a:prstGeom prst="rect">
            <a:avLst/>
          </a:prstGeom>
          <a:noFill/>
          <a:ln/>
        </p:spPr>
        <p:txBody>
          <a:bodyPr wrap="non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US" sz="5400" b="1" i="0" u="none" strike="noStrike" kern="0" cap="none" spc="-131" normalizeH="0" baseline="0" noProof="0" dirty="0">
                <a:ln>
                  <a:noFill/>
                </a:ln>
                <a:solidFill>
                  <a:schemeClr val="accent4">
                    <a:lumMod val="50000"/>
                  </a:schemeClr>
                </a:solidFill>
                <a:effectLst/>
                <a:uLnTx/>
                <a:uFillTx/>
                <a:ea typeface="p22-mackinac-pro" pitchFamily="34" charset="-122"/>
                <a:cs typeface="p22-mackinac-pro" pitchFamily="34" charset="-120"/>
              </a:rPr>
              <a:t>Understanding Sentiment Analysis</a:t>
            </a:r>
            <a:endParaRPr kumimoji="0" lang="en-US" sz="5400" b="0" i="0" u="none" strike="noStrike" kern="1200" cap="none" spc="0" normalizeH="0" baseline="0" noProof="0" dirty="0">
              <a:ln>
                <a:noFill/>
              </a:ln>
              <a:solidFill>
                <a:schemeClr val="accent4">
                  <a:lumMod val="50000"/>
                </a:schemeClr>
              </a:solidFill>
              <a:effectLst/>
              <a:uLnTx/>
              <a:uFillTx/>
            </a:endParaRPr>
          </a:p>
        </p:txBody>
      </p:sp>
      <p:sp>
        <p:nvSpPr>
          <p:cNvPr id="6" name="Shape 3"/>
          <p:cNvSpPr/>
          <p:nvPr/>
        </p:nvSpPr>
        <p:spPr>
          <a:xfrm>
            <a:off x="833199" y="2716887"/>
            <a:ext cx="499943" cy="499943"/>
          </a:xfrm>
          <a:prstGeom prst="roundRect">
            <a:avLst>
              <a:gd name="adj" fmla="val 20000"/>
            </a:avLst>
          </a:prstGeom>
          <a:solidFill>
            <a:srgbClr val="E0D7F4"/>
          </a:solidFill>
          <a:ln w="13811">
            <a:solidFill>
              <a:srgbClr val="C6BDDA"/>
            </a:solidFill>
            <a:prstDash val="solid"/>
          </a:ln>
        </p:spPr>
      </p:sp>
      <p:sp>
        <p:nvSpPr>
          <p:cNvPr id="7" name="Text 4"/>
          <p:cNvSpPr/>
          <p:nvPr/>
        </p:nvSpPr>
        <p:spPr>
          <a:xfrm>
            <a:off x="1019532" y="2758559"/>
            <a:ext cx="127278"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r>
              <a:rPr kumimoji="0" lang="en-US" sz="2624" b="1" i="0" u="none" strike="noStrike" kern="0" cap="none" spc="-79"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1</a:t>
            </a:r>
            <a:endParaRPr kumimoji="0" lang="en-US" sz="262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1555313" y="2793206"/>
            <a:ext cx="2221944"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000" b="1" i="0" u="none" strike="noStrike" kern="0" cap="none" spc="-66" normalizeH="0" baseline="0" noProof="0" dirty="0">
                <a:ln>
                  <a:noFill/>
                </a:ln>
                <a:solidFill>
                  <a:srgbClr val="272525"/>
                </a:solidFill>
                <a:effectLst/>
                <a:uLnTx/>
                <a:uFillTx/>
                <a:ea typeface="p22-mackinac-pro" pitchFamily="34" charset="-122"/>
                <a:cs typeface="p22-mackinac-pro" pitchFamily="34" charset="-120"/>
              </a:rPr>
              <a:t>Data Analysis</a:t>
            </a: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9" name="Text 6"/>
          <p:cNvSpPr/>
          <p:nvPr/>
        </p:nvSpPr>
        <p:spPr>
          <a:xfrm>
            <a:off x="1555313" y="3273623"/>
            <a:ext cx="3820001" cy="1421606"/>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Sentiment analysis involves examining large sets of data to identify and categorize opinions and emotions expressed in them.</a:t>
            </a:r>
            <a:endParaRPr kumimoji="0" lang="en-US"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Shape 7"/>
          <p:cNvSpPr/>
          <p:nvPr/>
        </p:nvSpPr>
        <p:spPr>
          <a:xfrm>
            <a:off x="5597485" y="2716887"/>
            <a:ext cx="499943" cy="499943"/>
          </a:xfrm>
          <a:prstGeom prst="roundRect">
            <a:avLst>
              <a:gd name="adj" fmla="val 20000"/>
            </a:avLst>
          </a:prstGeom>
          <a:solidFill>
            <a:srgbClr val="E0D7F4"/>
          </a:solidFill>
          <a:ln w="13811">
            <a:solidFill>
              <a:srgbClr val="C6BDDA"/>
            </a:solidFill>
            <a:prstDash val="solid"/>
          </a:ln>
        </p:spPr>
      </p:sp>
      <p:sp>
        <p:nvSpPr>
          <p:cNvPr id="11" name="Text 8"/>
          <p:cNvSpPr/>
          <p:nvPr/>
        </p:nvSpPr>
        <p:spPr>
          <a:xfrm>
            <a:off x="5757148" y="2758559"/>
            <a:ext cx="180618"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r>
              <a:rPr kumimoji="0" lang="en-US" sz="2624" b="1" i="0" u="none" strike="noStrike" kern="0" cap="none" spc="-79" normalizeH="0" baseline="0" noProof="0">
                <a:ln>
                  <a:noFill/>
                </a:ln>
                <a:solidFill>
                  <a:srgbClr val="272525"/>
                </a:solidFill>
                <a:effectLst/>
                <a:uLnTx/>
                <a:uFillTx/>
                <a:latin typeface="p22-mackinac-pro" pitchFamily="34" charset="0"/>
                <a:ea typeface="p22-mackinac-pro" pitchFamily="34" charset="-122"/>
                <a:cs typeface="p22-mackinac-pro" pitchFamily="34" charset="-120"/>
              </a:rPr>
              <a:t>2</a:t>
            </a:r>
            <a:endParaRPr kumimoji="0" lang="en-US" sz="2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p:cNvSpPr/>
          <p:nvPr/>
        </p:nvSpPr>
        <p:spPr>
          <a:xfrm>
            <a:off x="6319599" y="2793206"/>
            <a:ext cx="3684151"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000" b="1" i="0" u="none" strike="noStrike" kern="0" cap="none" spc="-66" normalizeH="0" baseline="0" noProof="0" dirty="0">
                <a:ln>
                  <a:noFill/>
                </a:ln>
                <a:solidFill>
                  <a:srgbClr val="272525"/>
                </a:solidFill>
                <a:effectLst/>
                <a:uLnTx/>
                <a:uFillTx/>
                <a:ea typeface="p22-mackinac-pro" pitchFamily="34" charset="-122"/>
                <a:cs typeface="p22-mackinac-pro" pitchFamily="34" charset="-120"/>
              </a:rPr>
              <a:t>Natural</a:t>
            </a:r>
            <a:r>
              <a:rPr kumimoji="0" lang="en-US" sz="2000"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 Language Processing</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6319599" y="3273623"/>
            <a:ext cx="3820001" cy="1777008"/>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The process uses Natural Language Processing (</a:t>
            </a:r>
            <a:r>
              <a:rPr kumimoji="0" lang="en-US"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NLP</a:t>
            </a: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 algorithms to decipher the meaning and sentiments behind customer feedback.</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1"/>
          <p:cNvSpPr/>
          <p:nvPr/>
        </p:nvSpPr>
        <p:spPr>
          <a:xfrm>
            <a:off x="833199" y="5446395"/>
            <a:ext cx="499943" cy="499943"/>
          </a:xfrm>
          <a:prstGeom prst="roundRect">
            <a:avLst>
              <a:gd name="adj" fmla="val 20000"/>
            </a:avLst>
          </a:prstGeom>
          <a:solidFill>
            <a:srgbClr val="E0D7F4"/>
          </a:solidFill>
          <a:ln w="13811">
            <a:solidFill>
              <a:srgbClr val="C6BDDA"/>
            </a:solidFill>
            <a:prstDash val="solid"/>
          </a:ln>
        </p:spPr>
      </p:sp>
      <p:sp>
        <p:nvSpPr>
          <p:cNvPr id="15" name="Text 12"/>
          <p:cNvSpPr/>
          <p:nvPr/>
        </p:nvSpPr>
        <p:spPr>
          <a:xfrm>
            <a:off x="989052" y="5488067"/>
            <a:ext cx="188238"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r>
              <a:rPr kumimoji="0" lang="en-US" sz="2624" b="1" i="0" u="none" strike="noStrike" kern="0" cap="none" spc="-79" normalizeH="0" baseline="0" noProof="0">
                <a:ln>
                  <a:noFill/>
                </a:ln>
                <a:solidFill>
                  <a:srgbClr val="272525"/>
                </a:solidFill>
                <a:effectLst/>
                <a:uLnTx/>
                <a:uFillTx/>
                <a:latin typeface="p22-mackinac-pro" pitchFamily="34" charset="0"/>
                <a:ea typeface="p22-mackinac-pro" pitchFamily="34" charset="-122"/>
                <a:cs typeface="p22-mackinac-pro" pitchFamily="34" charset="-120"/>
              </a:rPr>
              <a:t>3</a:t>
            </a:r>
            <a:endParaRPr kumimoji="0" lang="en-US" sz="2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13"/>
          <p:cNvSpPr/>
          <p:nvPr/>
        </p:nvSpPr>
        <p:spPr>
          <a:xfrm>
            <a:off x="1555313" y="5522714"/>
            <a:ext cx="2282309"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000" b="1" i="0" u="none" strike="noStrike" kern="0" cap="none" spc="-66" normalizeH="0" baseline="0" noProof="0" dirty="0">
                <a:ln>
                  <a:noFill/>
                </a:ln>
                <a:solidFill>
                  <a:srgbClr val="272525"/>
                </a:solidFill>
                <a:effectLst/>
                <a:uLnTx/>
                <a:uFillTx/>
                <a:ea typeface="p22-mackinac-pro" pitchFamily="34" charset="-122"/>
                <a:cs typeface="p22-mackinac-pro" pitchFamily="34" charset="-120"/>
              </a:rPr>
              <a:t>Machine</a:t>
            </a:r>
            <a:r>
              <a:rPr kumimoji="0" lang="en-US" sz="2187"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 Learning</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4"/>
          <p:cNvSpPr/>
          <p:nvPr/>
        </p:nvSpPr>
        <p:spPr>
          <a:xfrm>
            <a:off x="1555313" y="6003131"/>
            <a:ext cx="8584287" cy="710803"/>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It often </a:t>
            </a:r>
            <a:r>
              <a:rPr kumimoji="0" lang="en-US"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utilizes</a:t>
            </a: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 machine learning techniques to continuously improve accuracy and understand the subtleties of human language.</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5C2B09D-DE3D-07FB-29CC-C0E80028BC44}"/>
              </a:ext>
            </a:extLst>
          </p:cNvPr>
          <p:cNvPicPr>
            <a:picLocks noChangeAspect="1"/>
          </p:cNvPicPr>
          <p:nvPr/>
        </p:nvPicPr>
        <p:blipFill rotWithShape="1">
          <a:blip r:embed="rId3"/>
          <a:srcRect l="50000" t="2652"/>
          <a:stretch/>
        </p:blipFill>
        <p:spPr>
          <a:xfrm>
            <a:off x="10612517" y="0"/>
            <a:ext cx="4017884" cy="823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chemeClr val="accent2">
              <a:lumMod val="20000"/>
              <a:lumOff val="80000"/>
            </a:schemeClr>
          </a:solidFill>
          <a:ln/>
        </p:spPr>
      </p:sp>
      <p:sp>
        <p:nvSpPr>
          <p:cNvPr id="4" name="Text 2"/>
          <p:cNvSpPr/>
          <p:nvPr/>
        </p:nvSpPr>
        <p:spPr>
          <a:xfrm>
            <a:off x="2037993" y="1730573"/>
            <a:ext cx="10554414" cy="1388745"/>
          </a:xfrm>
          <a:prstGeom prst="rect">
            <a:avLst/>
          </a:prstGeom>
          <a:noFill/>
          <a:ln/>
        </p:spPr>
        <p:txBody>
          <a:bodyPr wrap="squar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US" sz="5400" b="1" i="0" u="none" strike="noStrike" kern="0" cap="none" spc="-131" normalizeH="0" baseline="0" noProof="0" dirty="0">
                <a:ln>
                  <a:noFill/>
                </a:ln>
                <a:solidFill>
                  <a:schemeClr val="accent4">
                    <a:lumMod val="50000"/>
                  </a:schemeClr>
                </a:solidFill>
                <a:effectLst/>
                <a:uLnTx/>
                <a:uFillTx/>
                <a:ea typeface="p22-mackinac-pro" pitchFamily="34" charset="-122"/>
                <a:cs typeface="p22-mackinac-pro" pitchFamily="34" charset="-120"/>
              </a:rPr>
              <a:t>Importance of Sentiment Analysis for Amazon Products</a:t>
            </a:r>
            <a:endParaRPr kumimoji="0" lang="en-US" sz="5400" b="0" i="0" u="none" strike="noStrike" kern="1200" cap="none" spc="0" normalizeH="0" baseline="0" noProof="0" dirty="0">
              <a:ln>
                <a:noFill/>
              </a:ln>
              <a:solidFill>
                <a:schemeClr val="accent4">
                  <a:lumMod val="50000"/>
                </a:schemeClr>
              </a:solidFill>
              <a:effectLst/>
              <a:uLnTx/>
              <a:uFillTx/>
              <a:ea typeface="+mn-ea"/>
              <a:cs typeface="+mn-cs"/>
            </a:endParaRPr>
          </a:p>
        </p:txBody>
      </p:sp>
      <p:sp>
        <p:nvSpPr>
          <p:cNvPr id="5" name="Text 3"/>
          <p:cNvSpPr/>
          <p:nvPr/>
        </p:nvSpPr>
        <p:spPr>
          <a:xfrm>
            <a:off x="2037993" y="3674745"/>
            <a:ext cx="5110520" cy="999887"/>
          </a:xfrm>
          <a:prstGeom prst="rect">
            <a:avLst/>
          </a:prstGeom>
          <a:noFill/>
          <a:ln/>
        </p:spPr>
        <p:txBody>
          <a:bodyPr wrap="none" rtlCol="0" anchor="t"/>
          <a:lstStyle/>
          <a:p>
            <a:pPr marL="0" marR="0" lvl="0" indent="0" algn="ctr" defTabSz="914400" rtl="0" eaLnBrk="1" fontAlgn="auto" latinLnBrk="0" hangingPunct="1">
              <a:lnSpc>
                <a:spcPts val="7873"/>
              </a:lnSpc>
              <a:spcBef>
                <a:spcPts val="0"/>
              </a:spcBef>
              <a:spcAft>
                <a:spcPts val="0"/>
              </a:spcAft>
              <a:buClrTx/>
              <a:buSzTx/>
              <a:buFontTx/>
              <a:buNone/>
              <a:tabLst/>
              <a:defRPr/>
            </a:pPr>
            <a:r>
              <a:rPr kumimoji="0" lang="en-US" sz="7873" b="1" i="0" u="none" strike="noStrike" kern="0" cap="none" spc="-23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75%</a:t>
            </a:r>
            <a:endParaRPr kumimoji="0" lang="en-US" sz="787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3406735" y="4952286"/>
            <a:ext cx="2373035" cy="347186"/>
          </a:xfrm>
          <a:prstGeom prst="rect">
            <a:avLst/>
          </a:prstGeom>
          <a:noFill/>
          <a:ln/>
        </p:spPr>
        <p:txBody>
          <a:bodyPr wrap="none" rtlCol="0" anchor="t"/>
          <a:lstStyle/>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sz="2400"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Customer</a:t>
            </a:r>
            <a:r>
              <a:rPr kumimoji="0" lang="en-US" sz="2187"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 Insights</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2037993" y="5432703"/>
            <a:ext cx="5110520" cy="1066205"/>
          </a:xfrm>
          <a:prstGeom prst="rect">
            <a:avLst/>
          </a:prstGeom>
          <a:noFill/>
          <a:ln/>
        </p:spPr>
        <p:txBody>
          <a:bodyPr wrap="square" rtlCol="0" anchor="t"/>
          <a:lstStyle/>
          <a:p>
            <a:pPr marL="0" marR="0" lvl="0" indent="0" algn="ctr" defTabSz="914400" rtl="0" eaLnBrk="1" fontAlgn="auto" latinLnBrk="0" hangingPunct="1">
              <a:lnSpc>
                <a:spcPts val="2799"/>
              </a:lnSpc>
              <a:spcBef>
                <a:spcPts val="0"/>
              </a:spcBef>
              <a:spcAft>
                <a:spcPts val="0"/>
              </a:spcAft>
              <a:buClrTx/>
              <a:buSzTx/>
              <a:buFontTx/>
              <a:buNone/>
              <a:tabLst/>
              <a:defRPr/>
            </a:pPr>
            <a:r>
              <a:rPr kumimoji="0" lang="en-US"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Gain</a:t>
            </a: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 a comprehensive understanding of customer sentiments, which can help improve product development and marketing strategies.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481768" y="3674745"/>
            <a:ext cx="5110639" cy="999887"/>
          </a:xfrm>
          <a:prstGeom prst="rect">
            <a:avLst/>
          </a:prstGeom>
          <a:noFill/>
          <a:ln/>
        </p:spPr>
        <p:txBody>
          <a:bodyPr wrap="none" rtlCol="0" anchor="t"/>
          <a:lstStyle/>
          <a:p>
            <a:pPr marL="0" marR="0" lvl="0" indent="0" algn="ctr" defTabSz="914400" rtl="0" eaLnBrk="1" fontAlgn="auto" latinLnBrk="0" hangingPunct="1">
              <a:lnSpc>
                <a:spcPts val="7873"/>
              </a:lnSpc>
              <a:spcBef>
                <a:spcPts val="0"/>
              </a:spcBef>
              <a:spcAft>
                <a:spcPts val="0"/>
              </a:spcAft>
              <a:buClrTx/>
              <a:buSzTx/>
              <a:buFontTx/>
              <a:buNone/>
              <a:tabLst/>
              <a:defRPr/>
            </a:pPr>
            <a:r>
              <a:rPr kumimoji="0" lang="en-US" sz="7873" b="1" i="0" u="none" strike="noStrike" kern="0" cap="none" spc="-23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30+</a:t>
            </a:r>
            <a:endParaRPr kumimoji="0" lang="en-US" sz="787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8926116" y="4952286"/>
            <a:ext cx="2221944" cy="347186"/>
          </a:xfrm>
          <a:prstGeom prst="rect">
            <a:avLst/>
          </a:prstGeom>
          <a:noFill/>
          <a:ln/>
        </p:spPr>
        <p:txBody>
          <a:bodyPr wrap="none" rtlCol="0" anchor="t"/>
          <a:lstStyle/>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sz="2187"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Product Reviews</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7481768" y="5432703"/>
            <a:ext cx="5110639" cy="1066205"/>
          </a:xfrm>
          <a:prstGeom prst="rect">
            <a:avLst/>
          </a:prstGeom>
          <a:noFill/>
          <a:ln/>
        </p:spPr>
        <p:txBody>
          <a:bodyPr wrap="square" rtlCol="0" anchor="t"/>
          <a:lstStyle/>
          <a:p>
            <a:pPr marL="0" marR="0" lvl="0" indent="0" algn="ctr"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Analyze a large volume of product reviews efficiently, </a:t>
            </a:r>
            <a:r>
              <a:rPr kumimoji="0" lang="en-US"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providing</a:t>
            </a: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 a holistic view of customer opinions and satisfaction.</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chemeClr val="accent2">
              <a:lumMod val="20000"/>
              <a:lumOff val="80000"/>
            </a:schemeClr>
          </a:solidFill>
          <a:ln/>
        </p:spPr>
      </p:sp>
      <p:sp>
        <p:nvSpPr>
          <p:cNvPr id="4" name="Text 2"/>
          <p:cNvSpPr/>
          <p:nvPr/>
        </p:nvSpPr>
        <p:spPr>
          <a:xfrm>
            <a:off x="2051804" y="554843"/>
            <a:ext cx="10554414" cy="1617785"/>
          </a:xfrm>
          <a:prstGeom prst="rect">
            <a:avLst/>
          </a:prstGeom>
          <a:noFill/>
          <a:ln/>
        </p:spPr>
        <p:txBody>
          <a:bodyPr wrap="squar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US" sz="5400" b="1" i="0" u="none" strike="noStrike" kern="0" cap="none" spc="-131" normalizeH="0" baseline="0" noProof="0" dirty="0">
                <a:ln>
                  <a:noFill/>
                </a:ln>
                <a:solidFill>
                  <a:schemeClr val="accent4">
                    <a:lumMod val="50000"/>
                  </a:schemeClr>
                </a:solidFill>
                <a:effectLst/>
                <a:uLnTx/>
                <a:uFillTx/>
                <a:ea typeface="p22-mackinac-pro" pitchFamily="34" charset="-122"/>
                <a:cs typeface="p22-mackinac-pro" pitchFamily="34" charset="-120"/>
              </a:rPr>
              <a:t>Methodology: How Sentiment Analysis Works</a:t>
            </a:r>
            <a:endParaRPr kumimoji="0" lang="en-US" sz="5400" b="0" i="0" u="none" strike="noStrike" kern="1200" cap="none" spc="0" normalizeH="0" baseline="0" noProof="0" dirty="0">
              <a:ln>
                <a:noFill/>
              </a:ln>
              <a:solidFill>
                <a:schemeClr val="accent4">
                  <a:lumMod val="50000"/>
                </a:schemeClr>
              </a:solidFill>
              <a:effectLst/>
              <a:uLnTx/>
              <a:uFillTx/>
              <a:ea typeface="+mn-ea"/>
              <a:cs typeface="+mn-cs"/>
            </a:endParaRPr>
          </a:p>
        </p:txBody>
      </p:sp>
      <p:sp>
        <p:nvSpPr>
          <p:cNvPr id="5" name="Shape 3"/>
          <p:cNvSpPr/>
          <p:nvPr/>
        </p:nvSpPr>
        <p:spPr>
          <a:xfrm>
            <a:off x="2037992" y="4061817"/>
            <a:ext cx="10916007" cy="3628521"/>
          </a:xfrm>
          <a:prstGeom prst="roundRect">
            <a:avLst>
              <a:gd name="adj" fmla="val 5157"/>
            </a:avLst>
          </a:prstGeom>
          <a:noFill/>
          <a:ln w="13811">
            <a:solidFill>
              <a:srgbClr val="000000">
                <a:alpha val="8000"/>
              </a:srgbClr>
            </a:solidFill>
            <a:prstDash val="solid"/>
          </a:ln>
        </p:spPr>
      </p:sp>
      <p:sp>
        <p:nvSpPr>
          <p:cNvPr id="6" name="Shape 4"/>
          <p:cNvSpPr/>
          <p:nvPr/>
        </p:nvSpPr>
        <p:spPr>
          <a:xfrm>
            <a:off x="1676401" y="2039815"/>
            <a:ext cx="11277598" cy="5873262"/>
          </a:xfrm>
          <a:prstGeom prst="rect">
            <a:avLst/>
          </a:prstGeom>
          <a:solidFill>
            <a:srgbClr val="FFFFFF">
              <a:alpha val="4000"/>
            </a:srgbClr>
          </a:solidFill>
          <a:ln/>
        </p:spPr>
      </p:sp>
      <p:sp>
        <p:nvSpPr>
          <p:cNvPr id="7" name="Text 5"/>
          <p:cNvSpPr/>
          <p:nvPr/>
        </p:nvSpPr>
        <p:spPr>
          <a:xfrm>
            <a:off x="1676401" y="2567354"/>
            <a:ext cx="11910646" cy="5521571"/>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lang="en-US" sz="2000" dirty="0">
                <a:solidFill>
                  <a:prstClr val="black"/>
                </a:solidFill>
                <a:latin typeface="+mj-lt"/>
              </a:rPr>
              <a:t>    We have</a:t>
            </a:r>
            <a:r>
              <a:rPr kumimoji="0" lang="en-US" sz="2000" b="0" i="0" u="none" strike="noStrike" kern="1200" cap="none" spc="0" normalizeH="0" baseline="0" noProof="0" dirty="0">
                <a:ln>
                  <a:noFill/>
                </a:ln>
                <a:solidFill>
                  <a:prstClr val="black"/>
                </a:solidFill>
                <a:effectLst/>
                <a:uLnTx/>
                <a:uFillTx/>
                <a:latin typeface="+mj-lt"/>
                <a:ea typeface="+mn-ea"/>
                <a:cs typeface="+mn-cs"/>
              </a:rPr>
              <a:t> imported a variety of Python libraries that are commonly used for data manipulation, natural language </a:t>
            </a: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mn-cs"/>
              </a:rPr>
              <a:t>    processing (NLP), visualization, and machine learning tasks.</a:t>
            </a: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mn-cs"/>
              </a:rPr>
              <a:t>    Each of these libraries serves a specific purpose.</a:t>
            </a:r>
          </a:p>
          <a:p>
            <a:pPr marL="0" marR="0" lvl="0" indent="0" algn="l" defTabSz="914400" rtl="0" eaLnBrk="1" fontAlgn="auto" latinLnBrk="0" hangingPunct="1">
              <a:lnSpc>
                <a:spcPts val="2799"/>
              </a:lnSpc>
              <a:spcBef>
                <a:spcPts val="0"/>
              </a:spcBef>
              <a:spcAft>
                <a:spcPts val="0"/>
              </a:spcAft>
              <a:buClrTx/>
              <a:buSzTx/>
              <a:buFontTx/>
              <a:buNone/>
              <a:tabLst/>
              <a:defRPr/>
            </a:pPr>
            <a:endParaRPr lang="en-US" sz="2000" dirty="0">
              <a:solidFill>
                <a:prstClr val="black"/>
              </a:solidFill>
              <a:latin typeface="+mj-lt"/>
            </a:endParaRPr>
          </a:p>
          <a:p>
            <a:pPr marL="0" marR="0" lvl="0" indent="0" algn="l" defTabSz="914400" rtl="0" eaLnBrk="1" fontAlgn="auto" latinLnBrk="0" hangingPunct="1">
              <a:lnSpc>
                <a:spcPts val="2799"/>
              </a:lnSpc>
              <a:spcBef>
                <a:spcPts val="0"/>
              </a:spcBef>
              <a:spcAft>
                <a:spcPts val="0"/>
              </a:spcAft>
              <a:buClrTx/>
              <a:buSzTx/>
              <a:buFontTx/>
              <a:buNone/>
              <a:tabLst/>
              <a:defRPr/>
            </a:pPr>
            <a:r>
              <a:rPr lang="en-US" sz="2000" dirty="0">
                <a:solidFill>
                  <a:prstClr val="black"/>
                </a:solidFill>
                <a:latin typeface="+mj-lt"/>
              </a:rPr>
              <a:t>        </a:t>
            </a:r>
            <a:r>
              <a:rPr lang="en-US" sz="2000" b="1" dirty="0">
                <a:solidFill>
                  <a:prstClr val="black"/>
                </a:solidFill>
                <a:latin typeface="+mj-lt"/>
              </a:rPr>
              <a:t>1. re</a:t>
            </a:r>
          </a:p>
          <a:p>
            <a:pPr marL="0" marR="0" lvl="0" indent="0" algn="l" defTabSz="914400" rtl="0" eaLnBrk="1" fontAlgn="auto" latinLnBrk="0" hangingPunct="1">
              <a:lnSpc>
                <a:spcPts val="2799"/>
              </a:lnSpc>
              <a:spcBef>
                <a:spcPts val="0"/>
              </a:spcBef>
              <a:spcAft>
                <a:spcPts val="0"/>
              </a:spcAft>
              <a:buClrTx/>
              <a:buSzTx/>
              <a:buFontTx/>
              <a:buNone/>
              <a:tabLst/>
              <a:defRPr/>
            </a:pPr>
            <a:r>
              <a:rPr lang="en-US" sz="2000" b="1" dirty="0">
                <a:solidFill>
                  <a:prstClr val="black"/>
                </a:solidFill>
                <a:latin typeface="+mj-lt"/>
              </a:rPr>
              <a:t>        2. </a:t>
            </a:r>
            <a:r>
              <a:rPr lang="en-US" sz="2000" b="1" dirty="0" err="1">
                <a:solidFill>
                  <a:prstClr val="black"/>
                </a:solidFill>
                <a:latin typeface="+mj-lt"/>
              </a:rPr>
              <a:t>numpy</a:t>
            </a:r>
            <a:r>
              <a:rPr lang="en-US" sz="2000" b="1" dirty="0">
                <a:solidFill>
                  <a:prstClr val="black"/>
                </a:solidFill>
                <a:latin typeface="+mj-lt"/>
              </a:rPr>
              <a:t> as np</a:t>
            </a: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3. pandas as pd</a:t>
            </a: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4. </a:t>
            </a:r>
            <a:r>
              <a:rPr kumimoji="0" lang="en-US" sz="2000" b="1" i="0" u="none" strike="noStrike" kern="1200" cap="none" spc="0" normalizeH="0" baseline="0" noProof="0" dirty="0" err="1">
                <a:ln>
                  <a:noFill/>
                </a:ln>
                <a:solidFill>
                  <a:prstClr val="black"/>
                </a:solidFill>
                <a:effectLst/>
                <a:uLnTx/>
                <a:uFillTx/>
                <a:latin typeface="+mj-lt"/>
                <a:ea typeface="+mn-ea"/>
                <a:cs typeface="+mn-cs"/>
              </a:rPr>
              <a:t>nltk</a:t>
            </a:r>
            <a:endParaRPr kumimoji="0" lang="en-US" sz="20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5. seaborn as </a:t>
            </a:r>
            <a:r>
              <a:rPr kumimoji="0" lang="en-US" sz="2000" b="1" i="0" u="none" strike="noStrike" kern="1200" cap="none" spc="0" normalizeH="0" baseline="0" noProof="0" dirty="0" err="1">
                <a:ln>
                  <a:noFill/>
                </a:ln>
                <a:solidFill>
                  <a:prstClr val="black"/>
                </a:solidFill>
                <a:effectLst/>
                <a:uLnTx/>
                <a:uFillTx/>
                <a:latin typeface="+mj-lt"/>
                <a:ea typeface="+mn-ea"/>
                <a:cs typeface="+mn-cs"/>
              </a:rPr>
              <a:t>sns</a:t>
            </a:r>
            <a:endParaRPr kumimoji="0" lang="en-US" sz="20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6. </a:t>
            </a:r>
            <a:r>
              <a:rPr kumimoji="0" lang="en-US" sz="2000" b="1" i="0" u="none" strike="noStrike" kern="1200" cap="none" spc="0" normalizeH="0" baseline="0" noProof="0" dirty="0" err="1">
                <a:ln>
                  <a:noFill/>
                </a:ln>
                <a:solidFill>
                  <a:prstClr val="black"/>
                </a:solidFill>
                <a:effectLst/>
                <a:uLnTx/>
                <a:uFillTx/>
                <a:latin typeface="+mj-lt"/>
                <a:ea typeface="+mn-ea"/>
                <a:cs typeface="+mn-cs"/>
              </a:rPr>
              <a:t>plotly.express</a:t>
            </a:r>
            <a:r>
              <a:rPr kumimoji="0" lang="en-US" sz="2000" b="1" i="0" u="none" strike="noStrike" kern="1200" cap="none" spc="0" normalizeH="0" baseline="0" noProof="0" dirty="0">
                <a:ln>
                  <a:noFill/>
                </a:ln>
                <a:solidFill>
                  <a:prstClr val="black"/>
                </a:solidFill>
                <a:effectLst/>
                <a:uLnTx/>
                <a:uFillTx/>
                <a:latin typeface="+mj-lt"/>
                <a:ea typeface="+mn-ea"/>
                <a:cs typeface="+mn-cs"/>
              </a:rPr>
              <a:t> as </a:t>
            </a:r>
            <a:r>
              <a:rPr kumimoji="0" lang="en-US" sz="2000" b="1" i="0" u="none" strike="noStrike" kern="1200" cap="none" spc="0" normalizeH="0" baseline="0" noProof="0" dirty="0" err="1">
                <a:ln>
                  <a:noFill/>
                </a:ln>
                <a:solidFill>
                  <a:prstClr val="black"/>
                </a:solidFill>
                <a:effectLst/>
                <a:uLnTx/>
                <a:uFillTx/>
                <a:latin typeface="+mj-lt"/>
                <a:ea typeface="+mn-ea"/>
                <a:cs typeface="+mn-cs"/>
              </a:rPr>
              <a:t>px</a:t>
            </a:r>
            <a:endParaRPr kumimoji="0" lang="en-US" sz="20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ts val="2799"/>
              </a:lnSpc>
              <a:spcBef>
                <a:spcPts val="0"/>
              </a:spcBef>
              <a:spcAft>
                <a:spcPts val="0"/>
              </a:spcAft>
              <a:buClrTx/>
              <a:buSzTx/>
              <a:buFontTx/>
              <a:buNone/>
              <a:tabLst/>
              <a:defRPr/>
            </a:pPr>
            <a:r>
              <a:rPr lang="en-US" sz="2000" b="1" dirty="0">
                <a:solidFill>
                  <a:prstClr val="black"/>
                </a:solidFill>
                <a:latin typeface="+mj-lt"/>
              </a:rPr>
              <a:t>        7. </a:t>
            </a:r>
            <a:r>
              <a:rPr lang="en-US" sz="2000" b="1" dirty="0" err="1">
                <a:solidFill>
                  <a:prstClr val="black"/>
                </a:solidFill>
                <a:latin typeface="+mj-lt"/>
              </a:rPr>
              <a:t>matplotlib.pyplot</a:t>
            </a:r>
            <a:r>
              <a:rPr lang="en-US" sz="2000" b="1" dirty="0">
                <a:solidFill>
                  <a:prstClr val="black"/>
                </a:solidFill>
                <a:latin typeface="+mj-lt"/>
              </a:rPr>
              <a:t> as </a:t>
            </a:r>
            <a:r>
              <a:rPr lang="en-US" sz="2000" b="1" dirty="0" err="1">
                <a:solidFill>
                  <a:prstClr val="black"/>
                </a:solidFill>
                <a:latin typeface="+mj-lt"/>
              </a:rPr>
              <a:t>plt</a:t>
            </a:r>
            <a:endParaRPr lang="en-US" sz="2000" b="1" dirty="0">
              <a:solidFill>
                <a:prstClr val="black"/>
              </a:solidFill>
              <a:latin typeface="+mj-lt"/>
            </a:endParaRP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8. </a:t>
            </a:r>
            <a:r>
              <a:rPr kumimoji="0" lang="en-US" sz="2000" b="1" i="0" u="none" strike="noStrike" kern="1200" cap="none" spc="0" normalizeH="0" baseline="0" noProof="0" dirty="0" err="1">
                <a:ln>
                  <a:noFill/>
                </a:ln>
                <a:solidFill>
                  <a:prstClr val="black"/>
                </a:solidFill>
                <a:effectLst/>
                <a:uLnTx/>
                <a:uFillTx/>
                <a:latin typeface="+mj-lt"/>
                <a:ea typeface="+mn-ea"/>
                <a:cs typeface="+mn-cs"/>
              </a:rPr>
              <a:t>WordCloud</a:t>
            </a:r>
            <a:endParaRPr kumimoji="0" lang="en-US" sz="20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ts val="2799"/>
              </a:lnSpc>
              <a:spcBef>
                <a:spcPts val="0"/>
              </a:spcBef>
              <a:spcAft>
                <a:spcPts val="0"/>
              </a:spcAft>
              <a:buClrTx/>
              <a:buSzTx/>
              <a:buFontTx/>
              <a:buNone/>
              <a:tabLst/>
              <a:defRPr/>
            </a:pPr>
            <a:r>
              <a:rPr lang="en-US" sz="2000" b="1" dirty="0">
                <a:solidFill>
                  <a:prstClr val="black"/>
                </a:solidFill>
                <a:latin typeface="+mj-lt"/>
              </a:rPr>
              <a:t>        9. </a:t>
            </a:r>
            <a:r>
              <a:rPr lang="en-US" sz="2000" b="1" dirty="0" err="1">
                <a:solidFill>
                  <a:prstClr val="black"/>
                </a:solidFill>
                <a:latin typeface="+mj-lt"/>
              </a:rPr>
              <a:t>plotly.graph_objects</a:t>
            </a:r>
            <a:r>
              <a:rPr lang="en-US" sz="2000" b="1" dirty="0">
                <a:solidFill>
                  <a:prstClr val="black"/>
                </a:solidFill>
                <a:latin typeface="+mj-lt"/>
              </a:rPr>
              <a:t> as go</a:t>
            </a:r>
          </a:p>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j-lt"/>
                <a:ea typeface="+mn-ea"/>
                <a:cs typeface="+mn-cs"/>
              </a:rPr>
              <a:t>       10. </a:t>
            </a:r>
            <a:r>
              <a:rPr kumimoji="0" lang="en-US" sz="2000" b="1" i="0" u="none" strike="noStrike" kern="1200" cap="none" spc="0" normalizeH="0" baseline="0" noProof="0" dirty="0" err="1">
                <a:ln>
                  <a:noFill/>
                </a:ln>
                <a:solidFill>
                  <a:prstClr val="black"/>
                </a:solidFill>
                <a:effectLst/>
                <a:uLnTx/>
                <a:uFillTx/>
                <a:latin typeface="+mj-lt"/>
                <a:ea typeface="+mn-ea"/>
                <a:cs typeface="+mn-cs"/>
              </a:rPr>
              <a:t>sklearn</a:t>
            </a:r>
            <a:endParaRPr kumimoji="0" lang="en-US" sz="2000" b="1" i="0" u="none" strike="noStrike" kern="1200" cap="none" spc="0" normalizeH="0" baseline="0" noProof="0" dirty="0">
              <a:ln>
                <a:noFill/>
              </a:ln>
              <a:solidFill>
                <a:prstClr val="black"/>
              </a:solidFill>
              <a:effectLst/>
              <a:uLnTx/>
              <a:uFillTx/>
              <a:latin typeface="+mj-lt"/>
              <a:ea typeface="+mn-ea"/>
              <a:cs typeface="+mn-cs"/>
            </a:endParaRPr>
          </a:p>
        </p:txBody>
      </p:sp>
      <p:sp>
        <p:nvSpPr>
          <p:cNvPr id="8" name="Text 6"/>
          <p:cNvSpPr/>
          <p:nvPr/>
        </p:nvSpPr>
        <p:spPr>
          <a:xfrm>
            <a:off x="2438401" y="4216478"/>
            <a:ext cx="9918026" cy="369213"/>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2273975" y="4853583"/>
            <a:ext cx="4815245"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541181" y="4853583"/>
            <a:ext cx="4815245"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10"/>
          <p:cNvSpPr/>
          <p:nvPr/>
        </p:nvSpPr>
        <p:spPr>
          <a:xfrm>
            <a:off x="2051804" y="5349835"/>
            <a:ext cx="10526792" cy="637103"/>
          </a:xfrm>
          <a:prstGeom prst="rect">
            <a:avLst/>
          </a:prstGeom>
          <a:solidFill>
            <a:srgbClr val="FFFFFF">
              <a:alpha val="4000"/>
            </a:srgbClr>
          </a:solidFill>
          <a:ln/>
        </p:spPr>
      </p:sp>
      <p:sp>
        <p:nvSpPr>
          <p:cNvPr id="13" name="Text 11"/>
          <p:cNvSpPr/>
          <p:nvPr/>
        </p:nvSpPr>
        <p:spPr>
          <a:xfrm>
            <a:off x="2273975" y="5490686"/>
            <a:ext cx="4815245"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541181" y="5490686"/>
            <a:ext cx="4815245" cy="355402"/>
          </a:xfrm>
          <a:prstGeom prst="rect">
            <a:avLst/>
          </a:prstGeom>
          <a:noFill/>
          <a:ln/>
        </p:spPr>
        <p:txBody>
          <a:bodyPr wrap="non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1" end="11"/>
                                            </p:txEl>
                                          </p:spTgt>
                                        </p:tgtEl>
                                        <p:attrNameLst>
                                          <p:attrName>style.visibility</p:attrName>
                                        </p:attrNameLst>
                                      </p:cBhvr>
                                      <p:to>
                                        <p:strVal val="visible"/>
                                      </p:to>
                                    </p:set>
                                    <p:animEffect transition="in" filter="fade">
                                      <p:cBhvr>
                                        <p:cTn id="46" dur="500"/>
                                        <p:tgtEl>
                                          <p:spTgt spid="7">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23446"/>
            <a:ext cx="14630400" cy="8229600"/>
          </a:xfrm>
          <a:prstGeom prst="rect">
            <a:avLst/>
          </a:prstGeom>
          <a:solidFill>
            <a:schemeClr val="accent2">
              <a:lumMod val="20000"/>
              <a:lumOff val="80000"/>
            </a:schemeClr>
          </a:solidFill>
          <a:ln/>
        </p:spPr>
      </p:sp>
      <p:sp>
        <p:nvSpPr>
          <p:cNvPr id="4" name="Text 2"/>
          <p:cNvSpPr/>
          <p:nvPr/>
        </p:nvSpPr>
        <p:spPr>
          <a:xfrm>
            <a:off x="2037993" y="233523"/>
            <a:ext cx="10554414" cy="1735015"/>
          </a:xfrm>
          <a:prstGeom prst="rect">
            <a:avLst/>
          </a:prstGeom>
          <a:noFill/>
          <a:ln/>
        </p:spPr>
        <p:txBody>
          <a:bodyPr wrap="squar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US" sz="5400" b="1" i="0" u="none" strike="noStrike" kern="0" cap="none" spc="-131" normalizeH="0" baseline="0" noProof="0" dirty="0">
                <a:ln>
                  <a:noFill/>
                </a:ln>
                <a:solidFill>
                  <a:schemeClr val="accent4">
                    <a:lumMod val="50000"/>
                  </a:schemeClr>
                </a:solidFill>
                <a:effectLst/>
                <a:uLnTx/>
                <a:uFillTx/>
                <a:ea typeface="p22-mackinac-pro" pitchFamily="34" charset="-122"/>
                <a:cs typeface="p22-mackinac-pro" pitchFamily="34" charset="-120"/>
              </a:rPr>
              <a:t>Case Study: Sentiment Analysis for </a:t>
            </a:r>
            <a:r>
              <a:rPr lang="en-US" sz="5400" b="1" kern="0" spc="-131" dirty="0">
                <a:solidFill>
                  <a:schemeClr val="accent4">
                    <a:lumMod val="50000"/>
                  </a:schemeClr>
                </a:solidFill>
                <a:ea typeface="p22-mackinac-pro" pitchFamily="34" charset="-122"/>
                <a:cs typeface="p22-mackinac-pro" pitchFamily="34" charset="-120"/>
              </a:rPr>
              <a:t>the</a:t>
            </a:r>
            <a:r>
              <a:rPr kumimoji="0" lang="en-US" sz="5400" b="1" i="0" u="none" strike="noStrike" kern="0" cap="none" spc="-131" normalizeH="0" baseline="0" noProof="0" dirty="0">
                <a:ln>
                  <a:noFill/>
                </a:ln>
                <a:solidFill>
                  <a:schemeClr val="accent4">
                    <a:lumMod val="50000"/>
                  </a:schemeClr>
                </a:solidFill>
                <a:effectLst/>
                <a:uLnTx/>
                <a:uFillTx/>
                <a:ea typeface="p22-mackinac-pro" pitchFamily="34" charset="-122"/>
                <a:cs typeface="p22-mackinac-pro" pitchFamily="34" charset="-120"/>
              </a:rPr>
              <a:t> Amazon Product</a:t>
            </a:r>
            <a:r>
              <a:rPr lang="en-US" sz="5400" b="1" kern="0" spc="-131" dirty="0">
                <a:solidFill>
                  <a:schemeClr val="accent4">
                    <a:lumMod val="50000"/>
                  </a:schemeClr>
                </a:solidFill>
                <a:ea typeface="p22-mackinac-pro" pitchFamily="34" charset="-122"/>
                <a:cs typeface="p22-mackinac-pro" pitchFamily="34" charset="-120"/>
              </a:rPr>
              <a:t> - Kindle</a:t>
            </a:r>
            <a:endParaRPr kumimoji="0" lang="en-US" sz="5400" b="0" i="0" u="none" strike="noStrike" kern="1200" cap="none" spc="0" normalizeH="0" baseline="0" noProof="0" dirty="0">
              <a:ln>
                <a:noFill/>
              </a:ln>
              <a:solidFill>
                <a:schemeClr val="accent4">
                  <a:lumMod val="50000"/>
                </a:schemeClr>
              </a:solidFill>
              <a:effectLst/>
              <a:uLnTx/>
              <a:uFillTx/>
              <a:ea typeface="+mn-ea"/>
              <a:cs typeface="+mn-cs"/>
            </a:endParaRPr>
          </a:p>
        </p:txBody>
      </p:sp>
      <p:sp>
        <p:nvSpPr>
          <p:cNvPr id="5" name="Text 3"/>
          <p:cNvSpPr/>
          <p:nvPr/>
        </p:nvSpPr>
        <p:spPr>
          <a:xfrm>
            <a:off x="422031" y="1804845"/>
            <a:ext cx="14079416" cy="4614836"/>
          </a:xfrm>
          <a:prstGeom prst="rect">
            <a:avLst/>
          </a:prstGeom>
          <a:noFill/>
          <a:ln/>
        </p:spPr>
        <p:txBody>
          <a:bodyPr wrap="none" rtlCol="0" anchor="t"/>
          <a:lstStyle/>
          <a:p>
            <a:pPr marR="0" lvl="0" defTabSz="914400" rtl="0" eaLnBrk="1" fontAlgn="auto" latinLnBrk="0" hangingPunct="1">
              <a:lnSpc>
                <a:spcPts val="2734"/>
              </a:lnSpc>
              <a:spcBef>
                <a:spcPts val="0"/>
              </a:spcBef>
              <a:spcAft>
                <a:spcPts val="0"/>
              </a:spcAft>
              <a:buClrTx/>
              <a:buSzTx/>
              <a:tabLst/>
              <a:defRPr/>
            </a:pPr>
            <a:r>
              <a:rPr kumimoji="0" lang="en-US" sz="2000" b="1"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1. Data collection - </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Large sets of data is collected to identify and categorize opinions and emotion</a:t>
            </a:r>
            <a:r>
              <a:rPr kumimoji="0" lang="en-US" sz="2000" b="0" i="0" u="none" strike="noStrike" kern="1200" cap="none" spc="0" normalizeH="0" noProof="0" dirty="0">
                <a:ln>
                  <a:noFill/>
                </a:ln>
                <a:solidFill>
                  <a:srgbClr val="272525"/>
                </a:solidFill>
                <a:effectLst/>
                <a:uLnTx/>
                <a:uFillTx/>
                <a:latin typeface="+mj-lt"/>
                <a:ea typeface="Eudoxus Sans" pitchFamily="34" charset="-122"/>
                <a:cs typeface="Eudoxus Sans" pitchFamily="34" charset="-120"/>
              </a:rPr>
              <a:t> </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expressed in them.</a:t>
            </a:r>
          </a:p>
          <a:p>
            <a:pPr marR="0" lvl="0" defTabSz="914400" rtl="0" eaLnBrk="1" fontAlgn="auto" latinLnBrk="0" hangingPunct="1">
              <a:lnSpc>
                <a:spcPts val="2734"/>
              </a:lnSpc>
              <a:spcBef>
                <a:spcPts val="0"/>
              </a:spcBef>
              <a:spcAft>
                <a:spcPts val="0"/>
              </a:spcAft>
              <a:buClrTx/>
              <a:buSzTx/>
              <a:tabLst/>
              <a:defRPr/>
            </a:pPr>
            <a:r>
              <a:rPr lang="en-US" sz="2000" b="1" dirty="0">
                <a:solidFill>
                  <a:srgbClr val="272525"/>
                </a:solidFill>
                <a:latin typeface="+mj-lt"/>
                <a:ea typeface="Eudoxus Sans" pitchFamily="34" charset="-122"/>
                <a:cs typeface="Eudoxus Sans" pitchFamily="34" charset="-120"/>
              </a:rPr>
              <a:t>2. Data Processing – </a:t>
            </a:r>
            <a:r>
              <a:rPr lang="en-US" sz="2000" dirty="0">
                <a:solidFill>
                  <a:srgbClr val="272525"/>
                </a:solidFill>
                <a:latin typeface="+mj-lt"/>
                <a:ea typeface="Eudoxus Sans" pitchFamily="34" charset="-122"/>
                <a:cs typeface="Eudoxus Sans" pitchFamily="34" charset="-120"/>
              </a:rPr>
              <a:t>It is the technique of preparing(cleaning and organizing ) the raw data to make it suitable f</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or a building and training </a:t>
            </a:r>
          </a:p>
          <a:p>
            <a:pPr marR="0" lvl="0" defTabSz="914400" rtl="0" eaLnBrk="1" fontAlgn="auto" latinLnBrk="0" hangingPunct="1">
              <a:lnSpc>
                <a:spcPts val="2734"/>
              </a:lnSpc>
              <a:spcBef>
                <a:spcPts val="0"/>
              </a:spcBef>
              <a:spcAft>
                <a:spcPts val="0"/>
              </a:spcAft>
              <a:buClrTx/>
              <a:buSzTx/>
              <a:tabLst/>
              <a:defRPr/>
            </a:pP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Machine Learning models.</a:t>
            </a:r>
          </a:p>
          <a:p>
            <a:pPr marR="0" lvl="0" defTabSz="914400" rtl="0" eaLnBrk="1" fontAlgn="auto" latinLnBrk="0" hangingPunct="1">
              <a:lnSpc>
                <a:spcPts val="2734"/>
              </a:lnSpc>
              <a:spcBef>
                <a:spcPts val="0"/>
              </a:spcBef>
              <a:spcAft>
                <a:spcPts val="0"/>
              </a:spcAft>
              <a:buClrTx/>
              <a:buSzTx/>
              <a:tabLst/>
              <a:defRPr/>
            </a:pPr>
            <a:r>
              <a:rPr kumimoji="0" lang="en-US" sz="2000" b="1"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3. Data </a:t>
            </a:r>
            <a:r>
              <a:rPr kumimoji="0" lang="en-US" sz="2000" b="1" i="0" u="none" strike="noStrike" kern="1200" cap="none" spc="0" normalizeH="0" baseline="0" noProof="0" dirty="0" err="1">
                <a:ln>
                  <a:noFill/>
                </a:ln>
                <a:solidFill>
                  <a:srgbClr val="272525"/>
                </a:solidFill>
                <a:effectLst/>
                <a:uLnTx/>
                <a:uFillTx/>
                <a:latin typeface="+mj-lt"/>
                <a:ea typeface="Eudoxus Sans" pitchFamily="34" charset="-122"/>
                <a:cs typeface="Eudoxus Sans" pitchFamily="34" charset="-120"/>
              </a:rPr>
              <a:t>splited</a:t>
            </a:r>
            <a:r>
              <a:rPr kumimoji="0" lang="en-US" sz="2000" b="1"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into 2 parts </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a:t>
            </a:r>
            <a:r>
              <a:rPr kumimoji="0" lang="en-US" sz="2000" b="0" i="0" u="none" strike="noStrike" kern="1200" cap="none" spc="0" normalizeH="0" baseline="0" noProof="0" dirty="0" err="1">
                <a:ln>
                  <a:noFill/>
                </a:ln>
                <a:solidFill>
                  <a:srgbClr val="272525"/>
                </a:solidFill>
                <a:effectLst/>
                <a:uLnTx/>
                <a:uFillTx/>
                <a:latin typeface="+mj-lt"/>
                <a:ea typeface="Eudoxus Sans" pitchFamily="34" charset="-122"/>
                <a:cs typeface="Eudoxus Sans" pitchFamily="34" charset="-120"/>
              </a:rPr>
              <a:t>i</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Train Dat</a:t>
            </a:r>
            <a:r>
              <a:rPr lang="en-US" sz="2000" dirty="0">
                <a:solidFill>
                  <a:srgbClr val="272525"/>
                </a:solidFill>
                <a:latin typeface="+mj-lt"/>
                <a:ea typeface="Eudoxus Sans" pitchFamily="34" charset="-122"/>
                <a:cs typeface="Eudoxus Sans" pitchFamily="34" charset="-120"/>
              </a:rPr>
              <a:t>a		 ii) Test Data </a:t>
            </a:r>
          </a:p>
          <a:p>
            <a:pPr marR="0" lvl="0" defTabSz="914400" rtl="0" eaLnBrk="1" fontAlgn="auto" latinLnBrk="0" hangingPunct="1">
              <a:lnSpc>
                <a:spcPts val="2734"/>
              </a:lnSpc>
              <a:spcBef>
                <a:spcPts val="0"/>
              </a:spcBef>
              <a:spcAft>
                <a:spcPts val="0"/>
              </a:spcAft>
              <a:buClrTx/>
              <a:buSzTx/>
              <a:tabLst/>
              <a:defRPr/>
            </a:pP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a:t>
            </a:r>
            <a:r>
              <a:rPr kumimoji="0" lang="en-US" sz="2000" b="0" i="0" u="sng"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Train data </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a:t>
            </a:r>
            <a:r>
              <a:rPr kumimoji="0" lang="en-US" sz="2000" u="none" strike="noStrike" kern="1200" cap="none" spc="0" normalizeH="0" baseline="0" noProof="0" dirty="0">
                <a:ln>
                  <a:noFill/>
                </a:ln>
                <a:solidFill>
                  <a:schemeClr val="tx1">
                    <a:lumMod val="95000"/>
                    <a:lumOff val="5000"/>
                  </a:schemeClr>
                </a:solidFill>
                <a:uLnTx/>
                <a:uFillTx/>
                <a:latin typeface="+mj-lt"/>
                <a:ea typeface="Eudoxus Sans" pitchFamily="34" charset="-122"/>
                <a:cs typeface="Eudoxus Sans" pitchFamily="34" charset="-120"/>
              </a:rPr>
              <a:t>T</a:t>
            </a:r>
            <a:r>
              <a:rPr lang="en-US" sz="2000" b="0" i="0" dirty="0">
                <a:solidFill>
                  <a:schemeClr val="tx1">
                    <a:lumMod val="95000"/>
                    <a:lumOff val="5000"/>
                  </a:schemeClr>
                </a:solidFill>
                <a:effectLst/>
                <a:latin typeface="+mj-lt"/>
              </a:rPr>
              <a:t>raining data refers to a set of labeled examples </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used to train a machine learning </a:t>
            </a:r>
            <a:r>
              <a:rPr lang="en-US" sz="2000" b="0" i="0" dirty="0" err="1">
                <a:solidFill>
                  <a:schemeClr val="tx1">
                    <a:lumMod val="95000"/>
                    <a:lumOff val="5000"/>
                  </a:schemeClr>
                </a:solidFill>
                <a:effectLst/>
                <a:latin typeface="+mj-lt"/>
              </a:rPr>
              <a:t>model.The</a:t>
            </a:r>
            <a:r>
              <a:rPr lang="en-US" sz="2000" b="0" i="0" dirty="0">
                <a:solidFill>
                  <a:schemeClr val="tx1">
                    <a:lumMod val="95000"/>
                    <a:lumOff val="5000"/>
                  </a:schemeClr>
                </a:solidFill>
                <a:effectLst/>
                <a:latin typeface="+mj-lt"/>
              </a:rPr>
              <a:t> training data typically</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 consists of a collection of text samples along with their corresponding </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sentiment labels, indicating whether the text expresses a positive, </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negative or neutral sentiment.</a:t>
            </a:r>
            <a:endParaRPr kumimoji="0" lang="en-US" sz="2000" b="0" i="0" u="none" strike="noStrike" kern="1200" cap="none" spc="0" normalizeH="0" baseline="0" noProof="0" dirty="0">
              <a:ln>
                <a:noFill/>
              </a:ln>
              <a:solidFill>
                <a:schemeClr val="tx1">
                  <a:lumMod val="95000"/>
                  <a:lumOff val="5000"/>
                </a:schemeClr>
              </a:solidFill>
              <a:effectLst/>
              <a:uLnTx/>
              <a:uFillTx/>
              <a:latin typeface="+mj-lt"/>
              <a:ea typeface="Eudoxus Sans" pitchFamily="34" charset="-122"/>
              <a:cs typeface="Eudoxus Sans" pitchFamily="34" charset="-120"/>
            </a:endParaRP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ea typeface="Eudoxus Sans" pitchFamily="34" charset="-122"/>
                <a:cs typeface="Eudoxus Sans" pitchFamily="34" charset="-120"/>
              </a:rPr>
              <a:t>      </a:t>
            </a:r>
            <a:r>
              <a:rPr lang="en-US" sz="2000" u="sng" dirty="0">
                <a:solidFill>
                  <a:schemeClr val="tx1">
                    <a:lumMod val="95000"/>
                    <a:lumOff val="5000"/>
                  </a:schemeClr>
                </a:solidFill>
                <a:latin typeface="+mj-lt"/>
                <a:ea typeface="Eudoxus Sans" pitchFamily="34" charset="-122"/>
                <a:cs typeface="Eudoxus Sans" pitchFamily="34" charset="-120"/>
              </a:rPr>
              <a:t>Test data </a:t>
            </a:r>
            <a:r>
              <a:rPr lang="en-US" sz="2000" dirty="0">
                <a:solidFill>
                  <a:schemeClr val="tx1">
                    <a:lumMod val="95000"/>
                    <a:lumOff val="5000"/>
                  </a:schemeClr>
                </a:solidFill>
                <a:latin typeface="+mj-lt"/>
                <a:ea typeface="Eudoxus Sans" pitchFamily="34" charset="-122"/>
                <a:cs typeface="Eudoxus Sans" pitchFamily="34" charset="-120"/>
              </a:rPr>
              <a:t>: </a:t>
            </a:r>
            <a:r>
              <a:rPr lang="en-US" sz="2000" b="0" i="0" dirty="0">
                <a:solidFill>
                  <a:schemeClr val="tx1">
                    <a:lumMod val="95000"/>
                    <a:lumOff val="5000"/>
                  </a:schemeClr>
                </a:solidFill>
                <a:effectLst/>
                <a:latin typeface="+mj-lt"/>
              </a:rPr>
              <a:t>test data refers to a separate set of examples that are not used</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 during the training phase but are reserved to evaluate the performance of </a:t>
            </a:r>
          </a:p>
          <a:p>
            <a:pPr marR="0" lvl="0" defTabSz="914400" rtl="0" eaLnBrk="1" fontAlgn="auto" latinLnBrk="0" hangingPunct="1">
              <a:lnSpc>
                <a:spcPts val="2734"/>
              </a:lnSpc>
              <a:spcBef>
                <a:spcPts val="0"/>
              </a:spcBef>
              <a:spcAft>
                <a:spcPts val="0"/>
              </a:spcAft>
              <a:buClrTx/>
              <a:buSzTx/>
              <a:tabLst/>
              <a:defRPr/>
            </a:pPr>
            <a:r>
              <a:rPr lang="en-US" sz="2000" dirty="0">
                <a:solidFill>
                  <a:schemeClr val="tx1">
                    <a:lumMod val="95000"/>
                    <a:lumOff val="5000"/>
                  </a:schemeClr>
                </a:solidFill>
                <a:latin typeface="+mj-lt"/>
              </a:rPr>
              <a:t>      </a:t>
            </a:r>
            <a:r>
              <a:rPr lang="en-US" sz="2000" b="0" i="0" dirty="0">
                <a:solidFill>
                  <a:schemeClr val="tx1">
                    <a:lumMod val="95000"/>
                    <a:lumOff val="5000"/>
                  </a:schemeClr>
                </a:solidFill>
                <a:effectLst/>
                <a:latin typeface="+mj-lt"/>
              </a:rPr>
              <a:t>a trained sentiment analysis model</a:t>
            </a:r>
            <a:r>
              <a:rPr lang="en-US" sz="2000" b="0" i="0" dirty="0">
                <a:solidFill>
                  <a:schemeClr val="tx1">
                    <a:lumMod val="95000"/>
                    <a:lumOff val="5000"/>
                  </a:schemeClr>
                </a:solidFill>
                <a:effectLst/>
                <a:latin typeface="+mj-lt"/>
                <a:ea typeface="Eudoxus Sans" pitchFamily="34" charset="-122"/>
              </a:rPr>
              <a:t>.</a:t>
            </a:r>
          </a:p>
          <a:p>
            <a:pPr marR="0" lvl="0" defTabSz="914400" rtl="0" eaLnBrk="1" fontAlgn="auto" latinLnBrk="0" hangingPunct="1">
              <a:lnSpc>
                <a:spcPts val="2734"/>
              </a:lnSpc>
              <a:spcBef>
                <a:spcPts val="0"/>
              </a:spcBef>
              <a:spcAft>
                <a:spcPts val="0"/>
              </a:spcAft>
              <a:buClrTx/>
              <a:buSzTx/>
              <a:tabLst/>
              <a:defRPr/>
            </a:pPr>
            <a:r>
              <a:rPr kumimoji="0" lang="en-US" sz="2000" b="1" u="none" strike="noStrike" kern="1200" cap="none" spc="0" normalizeH="0" baseline="0" noProof="0" dirty="0">
                <a:ln>
                  <a:noFill/>
                </a:ln>
                <a:solidFill>
                  <a:schemeClr val="tx1">
                    <a:lumMod val="95000"/>
                    <a:lumOff val="5000"/>
                  </a:schemeClr>
                </a:solidFill>
                <a:uLnTx/>
                <a:uFillTx/>
                <a:latin typeface="+mj-lt"/>
                <a:ea typeface="Eudoxus Sans" pitchFamily="34" charset="-122"/>
                <a:cs typeface="Eudoxus Sans" pitchFamily="34" charset="-120"/>
              </a:rPr>
              <a:t>4. Creating a model using logistic regression</a:t>
            </a:r>
          </a:p>
          <a:p>
            <a:pPr marR="0" lvl="0" defTabSz="914400" rtl="0" eaLnBrk="1" fontAlgn="auto" latinLnBrk="0" hangingPunct="1">
              <a:lnSpc>
                <a:spcPts val="2734"/>
              </a:lnSpc>
              <a:spcBef>
                <a:spcPts val="0"/>
              </a:spcBef>
              <a:spcAft>
                <a:spcPts val="0"/>
              </a:spcAft>
              <a:buClrTx/>
              <a:buSzTx/>
              <a:tabLst/>
              <a:defRPr/>
            </a:pPr>
            <a:r>
              <a:rPr lang="en-US" sz="2000" b="1" i="0" dirty="0">
                <a:solidFill>
                  <a:schemeClr val="tx1">
                    <a:lumMod val="95000"/>
                    <a:lumOff val="5000"/>
                  </a:schemeClr>
                </a:solidFill>
                <a:effectLst/>
                <a:latin typeface="+mj-lt"/>
                <a:ea typeface="Eudoxus Sans" pitchFamily="34" charset="-122"/>
                <a:cs typeface="Eudoxus Sans" pitchFamily="34" charset="-120"/>
              </a:rPr>
              <a:t>5. New Data - </a:t>
            </a:r>
            <a:r>
              <a:rPr lang="en-US" sz="2000" b="0" i="0" dirty="0">
                <a:solidFill>
                  <a:schemeClr val="tx1">
                    <a:lumMod val="95000"/>
                    <a:lumOff val="5000"/>
                  </a:schemeClr>
                </a:solidFill>
                <a:effectLst/>
                <a:latin typeface="+mj-lt"/>
              </a:rPr>
              <a:t>This is additional, unlabeled data that the model encounters</a:t>
            </a:r>
          </a:p>
          <a:p>
            <a:pPr marR="0" lvl="0" defTabSz="914400" rtl="0" eaLnBrk="1" fontAlgn="auto" latinLnBrk="0" hangingPunct="1">
              <a:lnSpc>
                <a:spcPts val="2734"/>
              </a:lnSpc>
              <a:spcBef>
                <a:spcPts val="0"/>
              </a:spcBef>
              <a:spcAft>
                <a:spcPts val="0"/>
              </a:spcAft>
              <a:buClrTx/>
              <a:buSzTx/>
              <a:tabLst/>
              <a:defRPr/>
            </a:pPr>
            <a:r>
              <a:rPr lang="en-US" sz="2000" b="0" i="0" dirty="0">
                <a:solidFill>
                  <a:schemeClr val="tx1">
                    <a:lumMod val="95000"/>
                    <a:lumOff val="5000"/>
                  </a:schemeClr>
                </a:solidFill>
                <a:effectLst/>
                <a:latin typeface="+mj-lt"/>
              </a:rPr>
              <a:t> after training. It represents the real-world text that the model needs to </a:t>
            </a:r>
          </a:p>
          <a:p>
            <a:pPr marR="0" lvl="0" defTabSz="914400" rtl="0" eaLnBrk="1" fontAlgn="auto" latinLnBrk="0" hangingPunct="1">
              <a:lnSpc>
                <a:spcPts val="2734"/>
              </a:lnSpc>
              <a:spcBef>
                <a:spcPts val="0"/>
              </a:spcBef>
              <a:spcAft>
                <a:spcPts val="0"/>
              </a:spcAft>
              <a:buClrTx/>
              <a:buSzTx/>
              <a:tabLst/>
              <a:defRPr/>
            </a:pPr>
            <a:r>
              <a:rPr lang="en-US" sz="2000" b="0" i="0" dirty="0">
                <a:solidFill>
                  <a:schemeClr val="tx1">
                    <a:lumMod val="95000"/>
                    <a:lumOff val="5000"/>
                  </a:schemeClr>
                </a:solidFill>
                <a:effectLst/>
                <a:latin typeface="+mj-lt"/>
              </a:rPr>
              <a:t>analyze sentiment for in practical applications. Sentiment analysis models </a:t>
            </a:r>
          </a:p>
          <a:p>
            <a:pPr marR="0" lvl="0" defTabSz="914400" rtl="0" eaLnBrk="1" fontAlgn="auto" latinLnBrk="0" hangingPunct="1">
              <a:lnSpc>
                <a:spcPts val="2734"/>
              </a:lnSpc>
              <a:spcBef>
                <a:spcPts val="0"/>
              </a:spcBef>
              <a:spcAft>
                <a:spcPts val="0"/>
              </a:spcAft>
              <a:buClrTx/>
              <a:buSzTx/>
              <a:tabLst/>
              <a:defRPr/>
            </a:pPr>
            <a:r>
              <a:rPr lang="en-US" sz="2000" b="0" i="0" dirty="0">
                <a:solidFill>
                  <a:schemeClr val="tx1">
                    <a:lumMod val="95000"/>
                    <a:lumOff val="5000"/>
                  </a:schemeClr>
                </a:solidFill>
                <a:effectLst/>
                <a:latin typeface="+mj-lt"/>
              </a:rPr>
              <a:t>are designed to generalize well to new and unsee</a:t>
            </a:r>
            <a:r>
              <a:rPr lang="en-US" sz="2000" dirty="0">
                <a:solidFill>
                  <a:schemeClr val="tx1">
                    <a:lumMod val="95000"/>
                    <a:lumOff val="5000"/>
                  </a:schemeClr>
                </a:solidFill>
                <a:latin typeface="+mj-lt"/>
              </a:rPr>
              <a:t>n </a:t>
            </a:r>
            <a:r>
              <a:rPr lang="en-US" sz="2000" b="0" i="0" dirty="0">
                <a:solidFill>
                  <a:schemeClr val="tx1">
                    <a:lumMod val="95000"/>
                    <a:lumOff val="5000"/>
                  </a:schemeClr>
                </a:solidFill>
                <a:effectLst/>
                <a:latin typeface="+mj-lt"/>
              </a:rPr>
              <a:t>examples, making them </a:t>
            </a:r>
          </a:p>
          <a:p>
            <a:pPr marR="0" lvl="0" defTabSz="914400" rtl="0" eaLnBrk="1" fontAlgn="auto" latinLnBrk="0" hangingPunct="1">
              <a:lnSpc>
                <a:spcPts val="2734"/>
              </a:lnSpc>
              <a:spcBef>
                <a:spcPts val="0"/>
              </a:spcBef>
              <a:spcAft>
                <a:spcPts val="0"/>
              </a:spcAft>
              <a:buClrTx/>
              <a:buSzTx/>
              <a:tabLst/>
              <a:defRPr/>
            </a:pPr>
            <a:r>
              <a:rPr lang="en-US" sz="2000" b="0" i="0" dirty="0">
                <a:solidFill>
                  <a:schemeClr val="tx1">
                    <a:lumMod val="95000"/>
                    <a:lumOff val="5000"/>
                  </a:schemeClr>
                </a:solidFill>
                <a:effectLst/>
                <a:latin typeface="+mj-lt"/>
              </a:rPr>
              <a:t>applicable to a variety of situations.</a:t>
            </a:r>
            <a:endParaRPr kumimoji="0" lang="en-US" sz="2000" b="1" i="0" u="none" strike="noStrike" kern="1200" cap="none" spc="0" normalizeH="0" baseline="0" noProof="0" dirty="0">
              <a:ln>
                <a:noFill/>
              </a:ln>
              <a:solidFill>
                <a:schemeClr val="tx1">
                  <a:lumMod val="95000"/>
                  <a:lumOff val="5000"/>
                </a:schemeClr>
              </a:solidFill>
              <a:effectLst/>
              <a:uLnTx/>
              <a:uFillTx/>
              <a:latin typeface="+mj-lt"/>
              <a:ea typeface="Eudoxus Sans" pitchFamily="34" charset="-122"/>
              <a:cs typeface="Eudoxus Sans" pitchFamily="34" charset="-120"/>
            </a:endParaRPr>
          </a:p>
          <a:p>
            <a:pPr marR="0" lvl="0" algn="l" defTabSz="914400" rtl="0" eaLnBrk="1" fontAlgn="auto" latinLnBrk="0" hangingPunct="1">
              <a:lnSpc>
                <a:spcPts val="2734"/>
              </a:lnSpc>
              <a:spcBef>
                <a:spcPts val="0"/>
              </a:spcBef>
              <a:spcAft>
                <a:spcPts val="0"/>
              </a:spcAft>
              <a:buClrTx/>
              <a:buSzTx/>
              <a:tabLst/>
              <a:defRPr/>
            </a:pPr>
            <a:endPar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endParaRPr>
          </a:p>
        </p:txBody>
      </p:sp>
      <p:sp>
        <p:nvSpPr>
          <p:cNvPr id="6" name="Text 4"/>
          <p:cNvSpPr/>
          <p:nvPr/>
        </p:nvSpPr>
        <p:spPr>
          <a:xfrm>
            <a:off x="2037993" y="4738449"/>
            <a:ext cx="5006221" cy="1066205"/>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7593806" y="4169093"/>
            <a:ext cx="3132177"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593806" y="4738449"/>
            <a:ext cx="5006221" cy="1066205"/>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8F5864B-7839-DD27-D9A2-6EFE250384EC}"/>
              </a:ext>
            </a:extLst>
          </p:cNvPr>
          <p:cNvPicPr>
            <a:picLocks noChangeAspect="1"/>
          </p:cNvPicPr>
          <p:nvPr/>
        </p:nvPicPr>
        <p:blipFill>
          <a:blip r:embed="rId3"/>
          <a:stretch>
            <a:fillRect/>
          </a:stretch>
        </p:blipFill>
        <p:spPr>
          <a:xfrm>
            <a:off x="8492814" y="2649416"/>
            <a:ext cx="6008633" cy="5341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1000"/>
                                        <p:tgtEl>
                                          <p:spTgt spid="5">
                                            <p:txEl>
                                              <p:pRg st="0" end="0"/>
                                            </p:txEl>
                                          </p:spTgt>
                                        </p:tgtEl>
                                      </p:cBhvr>
                                    </p:animEffect>
                                    <p:anim calcmode="lin" valueType="num">
                                      <p:cBhvr>
                                        <p:cTn id="2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1000"/>
                                        <p:tgtEl>
                                          <p:spTgt spid="5">
                                            <p:txEl>
                                              <p:pRg st="3" end="3"/>
                                            </p:txEl>
                                          </p:spTgt>
                                        </p:tgtEl>
                                      </p:cBhvr>
                                    </p:animEffect>
                                    <p:anim calcmode="lin" valueType="num">
                                      <p:cBhvr>
                                        <p:cTn id="4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4" end="4"/>
                                            </p:txEl>
                                          </p:spTgt>
                                        </p:tgtEl>
                                        <p:attrNameLst>
                                          <p:attrName>style.visibility</p:attrName>
                                        </p:attrNameLst>
                                      </p:cBhvr>
                                      <p:to>
                                        <p:strVal val="visible"/>
                                      </p:to>
                                    </p:set>
                                    <p:animEffect transition="in" filter="fade">
                                      <p:cBhvr>
                                        <p:cTn id="46" dur="1000"/>
                                        <p:tgtEl>
                                          <p:spTgt spid="5">
                                            <p:txEl>
                                              <p:pRg st="4" end="4"/>
                                            </p:txEl>
                                          </p:spTgt>
                                        </p:tgtEl>
                                      </p:cBhvr>
                                    </p:animEffect>
                                    <p:anim calcmode="lin" valueType="num">
                                      <p:cBhvr>
                                        <p:cTn id="4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Effect transition="in" filter="fade">
                                      <p:cBhvr>
                                        <p:cTn id="51" dur="1000"/>
                                        <p:tgtEl>
                                          <p:spTgt spid="5">
                                            <p:txEl>
                                              <p:pRg st="5" end="5"/>
                                            </p:txEl>
                                          </p:spTgt>
                                        </p:tgtEl>
                                      </p:cBhvr>
                                    </p:animEffect>
                                    <p:anim calcmode="lin" valueType="num">
                                      <p:cBhvr>
                                        <p:cTn id="5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Effect transition="in" filter="fade">
                                      <p:cBhvr>
                                        <p:cTn id="61" dur="1000"/>
                                        <p:tgtEl>
                                          <p:spTgt spid="5">
                                            <p:txEl>
                                              <p:pRg st="7" end="7"/>
                                            </p:txEl>
                                          </p:spTgt>
                                        </p:tgtEl>
                                      </p:cBhvr>
                                    </p:animEffect>
                                    <p:anim calcmode="lin" valueType="num">
                                      <p:cBhvr>
                                        <p:cTn id="6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animEffect transition="in" filter="fade">
                                      <p:cBhvr>
                                        <p:cTn id="66" dur="1000"/>
                                        <p:tgtEl>
                                          <p:spTgt spid="5">
                                            <p:txEl>
                                              <p:pRg st="8" end="8"/>
                                            </p:txEl>
                                          </p:spTgt>
                                        </p:tgtEl>
                                      </p:cBhvr>
                                    </p:animEffect>
                                    <p:anim calcmode="lin" valueType="num">
                                      <p:cBhvr>
                                        <p:cTn id="6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5">
                                            <p:txEl>
                                              <p:pRg st="8" end="8"/>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animEffect transition="in" filter="fade">
                                      <p:cBhvr>
                                        <p:cTn id="71" dur="1000"/>
                                        <p:tgtEl>
                                          <p:spTgt spid="5">
                                            <p:txEl>
                                              <p:pRg st="9" end="9"/>
                                            </p:txEl>
                                          </p:spTgt>
                                        </p:tgtEl>
                                      </p:cBhvr>
                                    </p:animEffect>
                                    <p:anim calcmode="lin" valueType="num">
                                      <p:cBhvr>
                                        <p:cTn id="7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
                                            <p:txEl>
                                              <p:pRg st="10" end="10"/>
                                            </p:txEl>
                                          </p:spTgt>
                                        </p:tgtEl>
                                        <p:attrNameLst>
                                          <p:attrName>style.visibility</p:attrName>
                                        </p:attrNameLst>
                                      </p:cBhvr>
                                      <p:to>
                                        <p:strVal val="visible"/>
                                      </p:to>
                                    </p:set>
                                    <p:animEffect transition="in" filter="fade">
                                      <p:cBhvr>
                                        <p:cTn id="76" dur="1000"/>
                                        <p:tgtEl>
                                          <p:spTgt spid="5">
                                            <p:txEl>
                                              <p:pRg st="10" end="10"/>
                                            </p:txEl>
                                          </p:spTgt>
                                        </p:tgtEl>
                                      </p:cBhvr>
                                    </p:animEffect>
                                    <p:anim calcmode="lin" valueType="num">
                                      <p:cBhvr>
                                        <p:cTn id="77"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
                                            <p:txEl>
                                              <p:pRg st="11" end="11"/>
                                            </p:txEl>
                                          </p:spTgt>
                                        </p:tgtEl>
                                        <p:attrNameLst>
                                          <p:attrName>style.visibility</p:attrName>
                                        </p:attrNameLst>
                                      </p:cBhvr>
                                      <p:to>
                                        <p:strVal val="visible"/>
                                      </p:to>
                                    </p:set>
                                    <p:animEffect transition="in" filter="fade">
                                      <p:cBhvr>
                                        <p:cTn id="81" dur="1000"/>
                                        <p:tgtEl>
                                          <p:spTgt spid="5">
                                            <p:txEl>
                                              <p:pRg st="11" end="11"/>
                                            </p:txEl>
                                          </p:spTgt>
                                        </p:tgtEl>
                                      </p:cBhvr>
                                    </p:animEffect>
                                    <p:anim calcmode="lin" valueType="num">
                                      <p:cBhvr>
                                        <p:cTn id="82"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83"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
                                            <p:txEl>
                                              <p:pRg st="12" end="12"/>
                                            </p:txEl>
                                          </p:spTgt>
                                        </p:tgtEl>
                                        <p:attrNameLst>
                                          <p:attrName>style.visibility</p:attrName>
                                        </p:attrNameLst>
                                      </p:cBhvr>
                                      <p:to>
                                        <p:strVal val="visible"/>
                                      </p:to>
                                    </p:set>
                                    <p:animEffect transition="in" filter="fade">
                                      <p:cBhvr>
                                        <p:cTn id="88" dur="1000"/>
                                        <p:tgtEl>
                                          <p:spTgt spid="5">
                                            <p:txEl>
                                              <p:pRg st="12" end="12"/>
                                            </p:txEl>
                                          </p:spTgt>
                                        </p:tgtEl>
                                      </p:cBhvr>
                                    </p:animEffect>
                                    <p:anim calcmode="lin" valueType="num">
                                      <p:cBhvr>
                                        <p:cTn id="89"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90"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5">
                                            <p:txEl>
                                              <p:pRg st="13" end="13"/>
                                            </p:txEl>
                                          </p:spTgt>
                                        </p:tgtEl>
                                        <p:attrNameLst>
                                          <p:attrName>style.visibility</p:attrName>
                                        </p:attrNameLst>
                                      </p:cBhvr>
                                      <p:to>
                                        <p:strVal val="visible"/>
                                      </p:to>
                                    </p:set>
                                    <p:animEffect transition="in" filter="fade">
                                      <p:cBhvr>
                                        <p:cTn id="95" dur="1000"/>
                                        <p:tgtEl>
                                          <p:spTgt spid="5">
                                            <p:txEl>
                                              <p:pRg st="13" end="13"/>
                                            </p:txEl>
                                          </p:spTgt>
                                        </p:tgtEl>
                                      </p:cBhvr>
                                    </p:animEffect>
                                    <p:anim calcmode="lin" valueType="num">
                                      <p:cBhvr>
                                        <p:cTn id="96"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97"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
                                            <p:txEl>
                                              <p:pRg st="14" end="14"/>
                                            </p:txEl>
                                          </p:spTgt>
                                        </p:tgtEl>
                                        <p:attrNameLst>
                                          <p:attrName>style.visibility</p:attrName>
                                        </p:attrNameLst>
                                      </p:cBhvr>
                                      <p:to>
                                        <p:strVal val="visible"/>
                                      </p:to>
                                    </p:set>
                                    <p:animEffect transition="in" filter="fade">
                                      <p:cBhvr>
                                        <p:cTn id="100" dur="1000"/>
                                        <p:tgtEl>
                                          <p:spTgt spid="5">
                                            <p:txEl>
                                              <p:pRg st="14" end="14"/>
                                            </p:txEl>
                                          </p:spTgt>
                                        </p:tgtEl>
                                      </p:cBhvr>
                                    </p:animEffect>
                                    <p:anim calcmode="lin" valueType="num">
                                      <p:cBhvr>
                                        <p:cTn id="101"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102" dur="1000" fill="hold"/>
                                        <p:tgtEl>
                                          <p:spTgt spid="5">
                                            <p:txEl>
                                              <p:pRg st="14" end="14"/>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
                                            <p:txEl>
                                              <p:pRg st="15" end="15"/>
                                            </p:txEl>
                                          </p:spTgt>
                                        </p:tgtEl>
                                        <p:attrNameLst>
                                          <p:attrName>style.visibility</p:attrName>
                                        </p:attrNameLst>
                                      </p:cBhvr>
                                      <p:to>
                                        <p:strVal val="visible"/>
                                      </p:to>
                                    </p:set>
                                    <p:animEffect transition="in" filter="fade">
                                      <p:cBhvr>
                                        <p:cTn id="105" dur="1000"/>
                                        <p:tgtEl>
                                          <p:spTgt spid="5">
                                            <p:txEl>
                                              <p:pRg st="15" end="15"/>
                                            </p:txEl>
                                          </p:spTgt>
                                        </p:tgtEl>
                                      </p:cBhvr>
                                    </p:animEffect>
                                    <p:anim calcmode="lin" valueType="num">
                                      <p:cBhvr>
                                        <p:cTn id="106"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107" dur="1000" fill="hold"/>
                                        <p:tgtEl>
                                          <p:spTgt spid="5">
                                            <p:txEl>
                                              <p:pRg st="15" end="15"/>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
                                            <p:txEl>
                                              <p:pRg st="16" end="16"/>
                                            </p:txEl>
                                          </p:spTgt>
                                        </p:tgtEl>
                                        <p:attrNameLst>
                                          <p:attrName>style.visibility</p:attrName>
                                        </p:attrNameLst>
                                      </p:cBhvr>
                                      <p:to>
                                        <p:strVal val="visible"/>
                                      </p:to>
                                    </p:set>
                                    <p:animEffect transition="in" filter="fade">
                                      <p:cBhvr>
                                        <p:cTn id="110" dur="1000"/>
                                        <p:tgtEl>
                                          <p:spTgt spid="5">
                                            <p:txEl>
                                              <p:pRg st="16" end="16"/>
                                            </p:txEl>
                                          </p:spTgt>
                                        </p:tgtEl>
                                      </p:cBhvr>
                                    </p:animEffect>
                                    <p:anim calcmode="lin" valueType="num">
                                      <p:cBhvr>
                                        <p:cTn id="111" dur="1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112" dur="1000" fill="hold"/>
                                        <p:tgtEl>
                                          <p:spTgt spid="5">
                                            <p:txEl>
                                              <p:pRg st="16" end="16"/>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5">
                                            <p:txEl>
                                              <p:pRg st="17" end="17"/>
                                            </p:txEl>
                                          </p:spTgt>
                                        </p:tgtEl>
                                        <p:attrNameLst>
                                          <p:attrName>style.visibility</p:attrName>
                                        </p:attrNameLst>
                                      </p:cBhvr>
                                      <p:to>
                                        <p:strVal val="visible"/>
                                      </p:to>
                                    </p:set>
                                    <p:animEffect transition="in" filter="fade">
                                      <p:cBhvr>
                                        <p:cTn id="115" dur="1000"/>
                                        <p:tgtEl>
                                          <p:spTgt spid="5">
                                            <p:txEl>
                                              <p:pRg st="17" end="17"/>
                                            </p:txEl>
                                          </p:spTgt>
                                        </p:tgtEl>
                                      </p:cBhvr>
                                    </p:animEffect>
                                    <p:anim calcmode="lin" valueType="num">
                                      <p:cBhvr>
                                        <p:cTn id="116" dur="1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117" dur="1000" fill="hold"/>
                                        <p:tgtEl>
                                          <p:spTgt spid="5">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AC536-5736-C9D9-7BED-204B9193D6BD}"/>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331741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4CDE82-4A67-807E-3ED4-165EAFEB0B0E}"/>
              </a:ext>
            </a:extLst>
          </p:cNvPr>
          <p:cNvSpPr/>
          <p:nvPr/>
        </p:nvSpPr>
        <p:spPr>
          <a:xfrm>
            <a:off x="4391130" y="5530788"/>
            <a:ext cx="1256044" cy="15506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chemeClr val="accent2">
              <a:lumMod val="20000"/>
              <a:lumOff val="80000"/>
              <a:alpha val="85000"/>
            </a:schemeClr>
          </a:solidFill>
          <a:ln/>
        </p:spPr>
      </p:sp>
      <p:sp>
        <p:nvSpPr>
          <p:cNvPr id="6" name="Text 3"/>
          <p:cNvSpPr/>
          <p:nvPr/>
        </p:nvSpPr>
        <p:spPr>
          <a:xfrm>
            <a:off x="1927461" y="805458"/>
            <a:ext cx="10554414" cy="1388745"/>
          </a:xfrm>
          <a:prstGeom prst="rect">
            <a:avLst/>
          </a:prstGeom>
          <a:noFill/>
          <a:ln/>
        </p:spPr>
        <p:txBody>
          <a:bodyPr wrap="squar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0" cap="none" spc="-131" normalizeH="0" baseline="0" noProof="0" dirty="0">
                <a:ln>
                  <a:noFill/>
                </a:ln>
                <a:solidFill>
                  <a:srgbClr val="FFC000">
                    <a:lumMod val="50000"/>
                  </a:srgbClr>
                </a:solidFill>
                <a:effectLst/>
                <a:uLnTx/>
                <a:uFillTx/>
                <a:latin typeface="p22-mackinac-pro" pitchFamily="34" charset="0"/>
                <a:ea typeface="p22-mackinac-pro" pitchFamily="34" charset="-122"/>
                <a:cs typeface="p22-mackinac-pro" pitchFamily="34" charset="-120"/>
              </a:rPr>
              <a:t>Results and Insights from the Sentiment Analysis</a:t>
            </a:r>
            <a:endParaRPr kumimoji="0" lang="en-US" sz="4374"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pic>
        <p:nvPicPr>
          <p:cNvPr id="7" name="Image 1" descr="preencoded.png"/>
          <p:cNvPicPr>
            <a:picLocks noChangeAspect="1"/>
          </p:cNvPicPr>
          <p:nvPr/>
        </p:nvPicPr>
        <p:blipFill>
          <a:blip r:embed="rId4"/>
          <a:stretch>
            <a:fillRect/>
          </a:stretch>
        </p:blipFill>
        <p:spPr>
          <a:xfrm>
            <a:off x="1927461" y="2568462"/>
            <a:ext cx="5277207" cy="888682"/>
          </a:xfrm>
          <a:prstGeom prst="rect">
            <a:avLst/>
          </a:prstGeom>
        </p:spPr>
      </p:pic>
      <p:sp>
        <p:nvSpPr>
          <p:cNvPr id="8" name="Text 4"/>
          <p:cNvSpPr/>
          <p:nvPr/>
        </p:nvSpPr>
        <p:spPr>
          <a:xfrm>
            <a:off x="2260163" y="3746257"/>
            <a:ext cx="244852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Positive Sentiment</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2260164" y="4261710"/>
            <a:ext cx="4832866" cy="1066205"/>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Identification of positive sentiments expressed, helping understand product strengths and popularity.</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2" descr="preencoded.png"/>
          <p:cNvPicPr>
            <a:picLocks noChangeAspect="1"/>
          </p:cNvPicPr>
          <p:nvPr/>
        </p:nvPicPr>
        <p:blipFill>
          <a:blip r:embed="rId5"/>
          <a:stretch>
            <a:fillRect/>
          </a:stretch>
        </p:blipFill>
        <p:spPr>
          <a:xfrm>
            <a:off x="7204668" y="2568462"/>
            <a:ext cx="5277207" cy="888682"/>
          </a:xfrm>
          <a:prstGeom prst="rect">
            <a:avLst/>
          </a:prstGeom>
        </p:spPr>
      </p:pic>
      <p:sp>
        <p:nvSpPr>
          <p:cNvPr id="11" name="Text 6"/>
          <p:cNvSpPr/>
          <p:nvPr/>
        </p:nvSpPr>
        <p:spPr>
          <a:xfrm>
            <a:off x="7537371" y="3746257"/>
            <a:ext cx="255520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0" cap="none" spc="-66" normalizeH="0" baseline="0" noProof="0" dirty="0">
                <a:ln>
                  <a:noFill/>
                </a:ln>
                <a:solidFill>
                  <a:srgbClr val="272525"/>
                </a:solidFill>
                <a:effectLst/>
                <a:uLnTx/>
                <a:uFillTx/>
                <a:latin typeface="p22-mackinac-pro" pitchFamily="34" charset="0"/>
                <a:ea typeface="p22-mackinac-pro" pitchFamily="34" charset="-122"/>
                <a:cs typeface="p22-mackinac-pro" pitchFamily="34" charset="-120"/>
              </a:rPr>
              <a:t>Negative Sentiment</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p:cNvSpPr/>
          <p:nvPr/>
        </p:nvSpPr>
        <p:spPr>
          <a:xfrm>
            <a:off x="7537371" y="4261710"/>
            <a:ext cx="4832866" cy="1066205"/>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Eudoxus Sans" pitchFamily="34" charset="0"/>
                <a:ea typeface="Eudoxus Sans" pitchFamily="34" charset="-122"/>
                <a:cs typeface="Eudoxus Sans" pitchFamily="34" charset="-120"/>
              </a:rPr>
              <a:t>Insights into areas for improvement, based on negative feedback and customer dissatisfaction.</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06FE894-BFBD-73D2-B6D3-FBC89E5BB96F}"/>
              </a:ext>
            </a:extLst>
          </p:cNvPr>
          <p:cNvSpPr/>
          <p:nvPr/>
        </p:nvSpPr>
        <p:spPr>
          <a:xfrm>
            <a:off x="2893926" y="5496182"/>
            <a:ext cx="1899138" cy="2168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F22ED5-E2DE-DE8C-9150-BE85EA54A2B9}"/>
              </a:ext>
            </a:extLst>
          </p:cNvPr>
          <p:cNvSpPr txBox="1"/>
          <p:nvPr/>
        </p:nvSpPr>
        <p:spPr>
          <a:xfrm>
            <a:off x="3281817" y="5699548"/>
            <a:ext cx="142686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Acclaim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Brilliant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Convenient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Durable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Enjoyable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Ethical</a:t>
            </a:r>
          </a:p>
        </p:txBody>
      </p:sp>
      <p:sp>
        <p:nvSpPr>
          <p:cNvPr id="17" name="Rectangle 16">
            <a:extLst>
              <a:ext uri="{FF2B5EF4-FFF2-40B4-BE49-F238E27FC236}">
                <a16:creationId xmlns:a16="http://schemas.microsoft.com/office/drawing/2014/main" id="{96CCCA7B-320C-10A3-2DA7-2ADB71826384}"/>
              </a:ext>
            </a:extLst>
          </p:cNvPr>
          <p:cNvSpPr/>
          <p:nvPr/>
        </p:nvSpPr>
        <p:spPr>
          <a:xfrm>
            <a:off x="8465736" y="5380464"/>
            <a:ext cx="1899138" cy="2168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D3186EB-AAB3-D810-FD3E-1988AB032AAD}"/>
              </a:ext>
            </a:extLst>
          </p:cNvPr>
          <p:cNvSpPr txBox="1"/>
          <p:nvPr/>
        </p:nvSpPr>
        <p:spPr>
          <a:xfrm>
            <a:off x="8750101" y="5584896"/>
            <a:ext cx="1330408"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Dishonest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Failure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Gruesome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Hazardous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Imbalance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Lacking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52B3F3-2C75-630A-0925-6336D91649C2}"/>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D67AD5D0-7FF2-4070-7D2A-55B2F209F68F}"/>
              </a:ext>
            </a:extLst>
          </p:cNvPr>
          <p:cNvSpPr txBox="1"/>
          <p:nvPr/>
        </p:nvSpPr>
        <p:spPr>
          <a:xfrm>
            <a:off x="1762125" y="495300"/>
            <a:ext cx="915352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6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Result</a:t>
            </a:r>
          </a:p>
        </p:txBody>
      </p:sp>
      <p:sp>
        <p:nvSpPr>
          <p:cNvPr id="4" name="TextBox 3">
            <a:extLst>
              <a:ext uri="{FF2B5EF4-FFF2-40B4-BE49-F238E27FC236}">
                <a16:creationId xmlns:a16="http://schemas.microsoft.com/office/drawing/2014/main" id="{CE7908C1-25DD-000C-05FF-91EDED75991A}"/>
              </a:ext>
            </a:extLst>
          </p:cNvPr>
          <p:cNvSpPr txBox="1"/>
          <p:nvPr/>
        </p:nvSpPr>
        <p:spPr>
          <a:xfrm>
            <a:off x="1400175" y="1899761"/>
            <a:ext cx="11458575"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Sentiment analysis provides your business with a way to quantify these emotions to discover the overall answer polarity and insights into your customer feedback. Because customer sentiment is provided in the person’s voice, and not based on a set response or keywords, you need a way for your computers to understand it. Sentiment analysis programs have a standardized approach that gets the same results regardless of the person running the process. It’s difficult to achieve this manually, but computer-aided methods make it possible.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EBD0D2-FBF5-5062-2A5E-A9191DE95964}"/>
              </a:ext>
            </a:extLst>
          </p:cNvPr>
          <p:cNvSpPr txBox="1"/>
          <p:nvPr/>
        </p:nvSpPr>
        <p:spPr>
          <a:xfrm>
            <a:off x="2005012" y="4060746"/>
            <a:ext cx="43338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Training Data Accuracy</a:t>
            </a:r>
          </a:p>
        </p:txBody>
      </p:sp>
      <p:sp>
        <p:nvSpPr>
          <p:cNvPr id="6" name="TextBox 5">
            <a:extLst>
              <a:ext uri="{FF2B5EF4-FFF2-40B4-BE49-F238E27FC236}">
                <a16:creationId xmlns:a16="http://schemas.microsoft.com/office/drawing/2014/main" id="{7B2CCA2E-D3B9-B897-FE84-6789FFCB11FF}"/>
              </a:ext>
            </a:extLst>
          </p:cNvPr>
          <p:cNvSpPr txBox="1"/>
          <p:nvPr/>
        </p:nvSpPr>
        <p:spPr>
          <a:xfrm>
            <a:off x="2343149" y="4821852"/>
            <a:ext cx="319087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600" b="0" i="0" u="none" strike="noStrike" kern="1200" cap="none" spc="0" normalizeH="0" baseline="0" noProof="0" dirty="0">
                <a:ln>
                  <a:noFill/>
                </a:ln>
                <a:solidFill>
                  <a:prstClr val="black"/>
                </a:solidFill>
                <a:effectLst/>
                <a:uLnTx/>
                <a:uFillTx/>
                <a:latin typeface="Calibri" panose="020F0502020204030204"/>
                <a:ea typeface="+mn-ea"/>
                <a:cs typeface="+mn-cs"/>
              </a:rPr>
              <a:t>78.72 % </a:t>
            </a:r>
          </a:p>
        </p:txBody>
      </p:sp>
      <p:sp>
        <p:nvSpPr>
          <p:cNvPr id="7" name="TextBox 6">
            <a:extLst>
              <a:ext uri="{FF2B5EF4-FFF2-40B4-BE49-F238E27FC236}">
                <a16:creationId xmlns:a16="http://schemas.microsoft.com/office/drawing/2014/main" id="{92307D77-BB5D-1908-6668-D171F34A750B}"/>
              </a:ext>
            </a:extLst>
          </p:cNvPr>
          <p:cNvSpPr txBox="1"/>
          <p:nvPr/>
        </p:nvSpPr>
        <p:spPr>
          <a:xfrm>
            <a:off x="7791450" y="4060746"/>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Testing Data Accuracy</a:t>
            </a:r>
          </a:p>
        </p:txBody>
      </p:sp>
      <p:sp>
        <p:nvSpPr>
          <p:cNvPr id="8" name="TextBox 7">
            <a:extLst>
              <a:ext uri="{FF2B5EF4-FFF2-40B4-BE49-F238E27FC236}">
                <a16:creationId xmlns:a16="http://schemas.microsoft.com/office/drawing/2014/main" id="{353B419E-AE3B-90FA-87E0-9A8CCF05B33B}"/>
              </a:ext>
            </a:extLst>
          </p:cNvPr>
          <p:cNvSpPr txBox="1"/>
          <p:nvPr/>
        </p:nvSpPr>
        <p:spPr>
          <a:xfrm>
            <a:off x="8277225" y="4722852"/>
            <a:ext cx="48958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600" b="0" i="0" u="none" strike="noStrike" kern="1200" cap="none" spc="0" normalizeH="0" baseline="0" noProof="0" dirty="0">
                <a:ln>
                  <a:noFill/>
                </a:ln>
                <a:solidFill>
                  <a:prstClr val="black"/>
                </a:solidFill>
                <a:effectLst/>
                <a:uLnTx/>
                <a:uFillTx/>
                <a:latin typeface="Calibri" panose="020F0502020204030204"/>
                <a:ea typeface="+mn-ea"/>
                <a:cs typeface="+mn-cs"/>
              </a:rPr>
              <a:t>76.54 %</a:t>
            </a:r>
          </a:p>
        </p:txBody>
      </p:sp>
    </p:spTree>
    <p:extLst>
      <p:ext uri="{BB962C8B-B14F-4D97-AF65-F5344CB8AC3E}">
        <p14:creationId xmlns:p14="http://schemas.microsoft.com/office/powerpoint/2010/main" val="39311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C87119-D999-EEA6-6A0D-9D50E0043FB2}"/>
              </a:ext>
            </a:extLst>
          </p:cNvPr>
          <p:cNvSpPr/>
          <p:nvPr/>
        </p:nvSpPr>
        <p:spPr>
          <a:xfrm>
            <a:off x="0" y="0"/>
            <a:ext cx="14630400" cy="82296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IN" sz="2160"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84D78A8F-27A6-18E5-E607-2E43FC71E916}"/>
              </a:ext>
            </a:extLst>
          </p:cNvPr>
          <p:cNvSpPr txBox="1"/>
          <p:nvPr/>
        </p:nvSpPr>
        <p:spPr>
          <a:xfrm>
            <a:off x="1847461" y="3037374"/>
            <a:ext cx="11521440" cy="2123658"/>
          </a:xfrm>
          <a:prstGeom prst="rect">
            <a:avLst/>
          </a:prstGeom>
          <a:noFill/>
        </p:spPr>
        <p:txBody>
          <a:bodyPr wrap="square" rtlCol="0">
            <a:spAutoFit/>
          </a:bodyPr>
          <a:lstStyle/>
          <a:p>
            <a:pPr algn="just" defTabSz="1097280"/>
            <a:r>
              <a:rPr lang="en-US" sz="13200" b="1" dirty="0">
                <a:blipFill dpi="0" rotWithShape="1">
                  <a:blip r:embed="rId2">
                    <a:extLst>
                      <a:ext uri="{28A0092B-C50C-407E-A947-70E740481C1C}">
                        <a14:useLocalDpi xmlns:a14="http://schemas.microsoft.com/office/drawing/2010/main" val="0"/>
                      </a:ext>
                    </a:extLst>
                  </a:blip>
                  <a:srcRect/>
                  <a:stretch>
                    <a:fillRect/>
                  </a:stretch>
                </a:blipFill>
                <a:latin typeface="Arial Black" panose="020B0A04020102020204" pitchFamily="34" charset="0"/>
              </a:rPr>
              <a:t>THANK YOU</a:t>
            </a:r>
            <a:endParaRPr lang="en-IN" sz="13200" b="1" dirty="0">
              <a:blipFill dpi="0" rotWithShape="1">
                <a:blip r:embed="rId2">
                  <a:extLst>
                    <a:ext uri="{28A0092B-C50C-407E-A947-70E740481C1C}">
                      <a14:useLocalDpi xmlns:a14="http://schemas.microsoft.com/office/drawing/2010/main" val="0"/>
                    </a:ext>
                  </a:extLst>
                </a:blip>
                <a:srcRect/>
                <a:stretch>
                  <a:fillRect/>
                </a:stretch>
              </a:blipFill>
              <a:latin typeface="Arial Black" panose="020B0A04020102020204" pitchFamily="34" charset="0"/>
            </a:endParaRPr>
          </a:p>
        </p:txBody>
      </p:sp>
    </p:spTree>
    <p:extLst>
      <p:ext uri="{BB962C8B-B14F-4D97-AF65-F5344CB8AC3E}">
        <p14:creationId xmlns:p14="http://schemas.microsoft.com/office/powerpoint/2010/main" val="20152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4514"/>
            <a:ext cx="14608801" cy="8235272"/>
          </a:xfrm>
          <a:prstGeom prst="rect">
            <a:avLst/>
          </a:prstGeom>
          <a:solidFill>
            <a:schemeClr val="accent2">
              <a:lumMod val="20000"/>
              <a:lumOff val="80000"/>
            </a:scheme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1"/>
          <p:cNvSpPr/>
          <p:nvPr/>
        </p:nvSpPr>
        <p:spPr>
          <a:xfrm>
            <a:off x="727690" y="845454"/>
            <a:ext cx="9307263" cy="694373"/>
          </a:xfrm>
          <a:prstGeom prst="rect">
            <a:avLst/>
          </a:prstGeom>
          <a:noFill/>
          <a:ln/>
        </p:spPr>
        <p:txBody>
          <a:bodyPr wrap="non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IN" sz="60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What is FORECASTING?</a:t>
            </a:r>
            <a:endParaRPr kumimoji="0" lang="en-US" sz="60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sp>
        <p:nvSpPr>
          <p:cNvPr id="7" name="Text 3"/>
          <p:cNvSpPr/>
          <p:nvPr/>
        </p:nvSpPr>
        <p:spPr>
          <a:xfrm>
            <a:off x="984052" y="2936200"/>
            <a:ext cx="198120"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endParaRPr kumimoji="0" lang="en-US" sz="262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5748338" y="2936200"/>
            <a:ext cx="198120"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endParaRPr kumimoji="0" lang="en-US" sz="262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1"/>
          <p:cNvSpPr/>
          <p:nvPr/>
        </p:nvSpPr>
        <p:spPr>
          <a:xfrm>
            <a:off x="984052" y="5310307"/>
            <a:ext cx="198120" cy="416481"/>
          </a:xfrm>
          <a:prstGeom prst="rect">
            <a:avLst/>
          </a:prstGeom>
          <a:noFill/>
          <a:ln/>
        </p:spPr>
        <p:txBody>
          <a:bodyPr wrap="none" rtlCol="0" anchor="t"/>
          <a:lstStyle/>
          <a:p>
            <a:pPr marL="0" marR="0" lvl="0" indent="0" algn="ctr" defTabSz="914400" rtl="0" eaLnBrk="1" fontAlgn="auto" latinLnBrk="0" hangingPunct="1">
              <a:lnSpc>
                <a:spcPts val="3281"/>
              </a:lnSpc>
              <a:spcBef>
                <a:spcPts val="0"/>
              </a:spcBef>
              <a:spcAft>
                <a:spcPts val="0"/>
              </a:spcAft>
              <a:buClrTx/>
              <a:buSzTx/>
              <a:buFontTx/>
              <a:buNone/>
              <a:tabLst/>
              <a:defRPr/>
            </a:pPr>
            <a:endParaRPr kumimoji="0" lang="en-US" sz="262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B92FF4C-A212-DC60-9E54-AF276752D332}"/>
              </a:ext>
            </a:extLst>
          </p:cNvPr>
          <p:cNvSpPr txBox="1"/>
          <p:nvPr/>
        </p:nvSpPr>
        <p:spPr>
          <a:xfrm>
            <a:off x="1923444" y="1986630"/>
            <a:ext cx="930726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mn-cs"/>
              </a:rPr>
              <a:t>In machine learning, forecasting refers to the process of predicting future values or trends based on past data. It involves training a model on historical information and using that model to make predictions about future outcomes. Common applications include stock price prediction, weather forecasting, and sales projections. Time series models, such as ARIMA or LSTM, are often used for forecasting tasks.</a:t>
            </a:r>
            <a:endParaRPr kumimoji="0" lang="en-IN" sz="2000" b="0" i="0" u="none" strike="noStrike" kern="1200" cap="none" spc="0" normalizeH="0" baseline="0" noProof="0" dirty="0">
              <a:ln>
                <a:noFill/>
              </a:ln>
              <a:solidFill>
                <a:prstClr val="black"/>
              </a:solidFill>
              <a:effectLst/>
              <a:uLnTx/>
              <a:uFillTx/>
              <a:latin typeface="+mj-lt"/>
              <a:ea typeface="+mn-ea"/>
              <a:cs typeface="+mn-cs"/>
            </a:endParaRPr>
          </a:p>
        </p:txBody>
      </p:sp>
      <p:pic>
        <p:nvPicPr>
          <p:cNvPr id="1028" name="Picture 4" descr="Arima sarima catfish sales 4">
            <a:extLst>
              <a:ext uri="{FF2B5EF4-FFF2-40B4-BE49-F238E27FC236}">
                <a16:creationId xmlns:a16="http://schemas.microsoft.com/office/drawing/2014/main" id="{0C9499A9-5F56-9E36-F907-2382011B1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577" y="3801440"/>
            <a:ext cx="7548751" cy="4254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525"/>
            <a:ext cx="14630400" cy="8229600"/>
          </a:xfrm>
          <a:prstGeom prst="rect">
            <a:avLst/>
          </a:prstGeom>
          <a:solidFill>
            <a:schemeClr val="accent2">
              <a:lumMod val="20000"/>
              <a:lumOff val="80000"/>
              <a:alpha val="74902"/>
            </a:schemeClr>
          </a:solidFill>
          <a:ln/>
        </p:spPr>
      </p:sp>
      <p:sp>
        <p:nvSpPr>
          <p:cNvPr id="4" name="Text 1"/>
          <p:cNvSpPr/>
          <p:nvPr/>
        </p:nvSpPr>
        <p:spPr>
          <a:xfrm>
            <a:off x="347289" y="275660"/>
            <a:ext cx="13708680" cy="1388745"/>
          </a:xfrm>
          <a:prstGeom prst="rect">
            <a:avLst/>
          </a:prstGeom>
          <a:noFill/>
          <a:ln/>
        </p:spPr>
        <p:txBody>
          <a:bodyPr wrap="squar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IN" sz="6600" b="0" i="0" u="none" strike="noStrike" kern="1200" cap="none" spc="0" normalizeH="0" baseline="0" noProof="0" dirty="0">
                <a:ln>
                  <a:noFill/>
                </a:ln>
                <a:solidFill>
                  <a:srgbClr val="FFC000">
                    <a:lumMod val="50000"/>
                  </a:srgbClr>
                </a:solidFill>
                <a:effectLst/>
                <a:uLnTx/>
                <a:uFillTx/>
                <a:ea typeface="+mn-ea"/>
                <a:cs typeface="+mn-cs"/>
              </a:rPr>
              <a:t>Why FORECASTING?</a:t>
            </a:r>
            <a:endParaRPr kumimoji="0" lang="en-US" sz="6600" b="0" i="0" u="none" strike="noStrike" kern="1200" cap="none" spc="0" normalizeH="0" baseline="0" noProof="0" dirty="0">
              <a:ln>
                <a:noFill/>
              </a:ln>
              <a:solidFill>
                <a:srgbClr val="FFC000">
                  <a:lumMod val="50000"/>
                </a:srgbClr>
              </a:solidFill>
              <a:effectLst/>
              <a:uLnTx/>
              <a:uFillTx/>
              <a:ea typeface="+mn-ea"/>
              <a:cs typeface="+mn-cs"/>
            </a:endParaRPr>
          </a:p>
        </p:txBody>
      </p:sp>
      <p:sp>
        <p:nvSpPr>
          <p:cNvPr id="5" name="Shape 2"/>
          <p:cNvSpPr/>
          <p:nvPr/>
        </p:nvSpPr>
        <p:spPr>
          <a:xfrm>
            <a:off x="244071" y="1665524"/>
            <a:ext cx="2423775" cy="2505075"/>
          </a:xfrm>
          <a:prstGeom prst="roundRect">
            <a:avLst>
              <a:gd name="adj" fmla="val 12645"/>
            </a:avLst>
          </a:prstGeom>
          <a:solidFill>
            <a:srgbClr val="F3F3FF"/>
          </a:solidFill>
          <a:ln w="27742">
            <a:solidFill>
              <a:srgbClr val="2D4DF2"/>
            </a:solidFill>
            <a:prstDash val="solid"/>
          </a:ln>
        </p:spPr>
      </p:sp>
      <p:sp>
        <p:nvSpPr>
          <p:cNvPr id="8" name="Shape 5"/>
          <p:cNvSpPr/>
          <p:nvPr/>
        </p:nvSpPr>
        <p:spPr>
          <a:xfrm>
            <a:off x="2951695" y="1685261"/>
            <a:ext cx="2647950" cy="2562225"/>
          </a:xfrm>
          <a:prstGeom prst="roundRect">
            <a:avLst>
              <a:gd name="adj" fmla="val 12645"/>
            </a:avLst>
          </a:prstGeom>
          <a:solidFill>
            <a:srgbClr val="F3F3FF"/>
          </a:solidFill>
          <a:ln w="27742">
            <a:solidFill>
              <a:srgbClr val="015F98"/>
            </a:solidFill>
            <a:prstDash val="solid"/>
          </a:ln>
        </p:spPr>
      </p:sp>
      <p:sp>
        <p:nvSpPr>
          <p:cNvPr id="11" name="Shape 8"/>
          <p:cNvSpPr/>
          <p:nvPr/>
        </p:nvSpPr>
        <p:spPr>
          <a:xfrm>
            <a:off x="5914811" y="1701600"/>
            <a:ext cx="2647950" cy="2562226"/>
          </a:xfrm>
          <a:prstGeom prst="roundRect">
            <a:avLst>
              <a:gd name="adj" fmla="val 12645"/>
            </a:avLst>
          </a:prstGeom>
          <a:solidFill>
            <a:srgbClr val="F3F3FF"/>
          </a:solidFill>
          <a:ln w="27742">
            <a:solidFill>
              <a:srgbClr val="AD1F96"/>
            </a:solidFill>
            <a:prstDash val="solid"/>
          </a:ln>
        </p:spPr>
      </p:sp>
      <p:pic>
        <p:nvPicPr>
          <p:cNvPr id="14" name="Picture 13">
            <a:extLst>
              <a:ext uri="{FF2B5EF4-FFF2-40B4-BE49-F238E27FC236}">
                <a16:creationId xmlns:a16="http://schemas.microsoft.com/office/drawing/2014/main" id="{8E79679A-4DB8-59D7-89DE-3B7C4B6640D0}"/>
              </a:ext>
            </a:extLst>
          </p:cNvPr>
          <p:cNvPicPr>
            <a:picLocks noChangeAspect="1"/>
          </p:cNvPicPr>
          <p:nvPr/>
        </p:nvPicPr>
        <p:blipFill>
          <a:blip r:embed="rId4"/>
          <a:stretch>
            <a:fillRect/>
          </a:stretch>
        </p:blipFill>
        <p:spPr>
          <a:xfrm>
            <a:off x="8835774" y="1665139"/>
            <a:ext cx="2611594" cy="2602471"/>
          </a:xfrm>
          <a:prstGeom prst="rect">
            <a:avLst/>
          </a:prstGeom>
        </p:spPr>
      </p:pic>
      <p:pic>
        <p:nvPicPr>
          <p:cNvPr id="15" name="Picture 14">
            <a:extLst>
              <a:ext uri="{FF2B5EF4-FFF2-40B4-BE49-F238E27FC236}">
                <a16:creationId xmlns:a16="http://schemas.microsoft.com/office/drawing/2014/main" id="{C1F6D9A2-F098-324B-D817-F4232682EBDF}"/>
              </a:ext>
            </a:extLst>
          </p:cNvPr>
          <p:cNvPicPr>
            <a:picLocks noChangeAspect="1"/>
          </p:cNvPicPr>
          <p:nvPr/>
        </p:nvPicPr>
        <p:blipFill>
          <a:blip r:embed="rId5"/>
          <a:stretch>
            <a:fillRect/>
          </a:stretch>
        </p:blipFill>
        <p:spPr>
          <a:xfrm>
            <a:off x="11671516" y="1647725"/>
            <a:ext cx="2611595" cy="2616101"/>
          </a:xfrm>
          <a:prstGeom prst="rect">
            <a:avLst/>
          </a:prstGeom>
        </p:spPr>
      </p:pic>
      <p:pic>
        <p:nvPicPr>
          <p:cNvPr id="16" name="Picture 15">
            <a:extLst>
              <a:ext uri="{FF2B5EF4-FFF2-40B4-BE49-F238E27FC236}">
                <a16:creationId xmlns:a16="http://schemas.microsoft.com/office/drawing/2014/main" id="{9E267A9B-00E5-AEF6-B263-A176522F3C8B}"/>
              </a:ext>
            </a:extLst>
          </p:cNvPr>
          <p:cNvPicPr>
            <a:picLocks noChangeAspect="1"/>
          </p:cNvPicPr>
          <p:nvPr/>
        </p:nvPicPr>
        <p:blipFill>
          <a:blip r:embed="rId6"/>
          <a:stretch>
            <a:fillRect/>
          </a:stretch>
        </p:blipFill>
        <p:spPr>
          <a:xfrm>
            <a:off x="4003486" y="4388356"/>
            <a:ext cx="2673158" cy="2839940"/>
          </a:xfrm>
          <a:prstGeom prst="rect">
            <a:avLst/>
          </a:prstGeom>
        </p:spPr>
      </p:pic>
      <p:pic>
        <p:nvPicPr>
          <p:cNvPr id="17" name="Picture 16">
            <a:extLst>
              <a:ext uri="{FF2B5EF4-FFF2-40B4-BE49-F238E27FC236}">
                <a16:creationId xmlns:a16="http://schemas.microsoft.com/office/drawing/2014/main" id="{0E902F74-E6B6-5432-43AC-B96A4822B82B}"/>
              </a:ext>
            </a:extLst>
          </p:cNvPr>
          <p:cNvPicPr>
            <a:picLocks noChangeAspect="1"/>
          </p:cNvPicPr>
          <p:nvPr/>
        </p:nvPicPr>
        <p:blipFill>
          <a:blip r:embed="rId7"/>
          <a:stretch>
            <a:fillRect/>
          </a:stretch>
        </p:blipFill>
        <p:spPr>
          <a:xfrm>
            <a:off x="7100420" y="4388356"/>
            <a:ext cx="2673158" cy="2855809"/>
          </a:xfrm>
          <a:prstGeom prst="rect">
            <a:avLst/>
          </a:prstGeom>
        </p:spPr>
      </p:pic>
      <p:sp>
        <p:nvSpPr>
          <p:cNvPr id="18" name="TextBox 17">
            <a:extLst>
              <a:ext uri="{FF2B5EF4-FFF2-40B4-BE49-F238E27FC236}">
                <a16:creationId xmlns:a16="http://schemas.microsoft.com/office/drawing/2014/main" id="{EB6AB3BF-59C0-A1E8-DFA4-C9331D37206D}"/>
              </a:ext>
            </a:extLst>
          </p:cNvPr>
          <p:cNvSpPr txBox="1"/>
          <p:nvPr/>
        </p:nvSpPr>
        <p:spPr>
          <a:xfrm>
            <a:off x="323353" y="1852665"/>
            <a:ext cx="2423774"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Decision Making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Businesses use forecasting to make informed decisions, plan resources, and allocate budgets effectively.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BE4FCA68-81E9-9BC4-3C7C-366088DADFBB}"/>
              </a:ext>
            </a:extLst>
          </p:cNvPr>
          <p:cNvSpPr txBox="1"/>
          <p:nvPr/>
        </p:nvSpPr>
        <p:spPr>
          <a:xfrm>
            <a:off x="3020140" y="1899435"/>
            <a:ext cx="264315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Risk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Predicting future outcomes helps in identifying and mitigating potential risks, allowing for better risk management strategies.</a:t>
            </a:r>
          </a:p>
        </p:txBody>
      </p:sp>
      <p:sp>
        <p:nvSpPr>
          <p:cNvPr id="20" name="TextBox 19">
            <a:extLst>
              <a:ext uri="{FF2B5EF4-FFF2-40B4-BE49-F238E27FC236}">
                <a16:creationId xmlns:a16="http://schemas.microsoft.com/office/drawing/2014/main" id="{C091BC39-970F-49A4-5EE8-3E2572D901F0}"/>
              </a:ext>
            </a:extLst>
          </p:cNvPr>
          <p:cNvSpPr txBox="1"/>
          <p:nvPr/>
        </p:nvSpPr>
        <p:spPr>
          <a:xfrm>
            <a:off x="6113230" y="1865954"/>
            <a:ext cx="2323769" cy="2395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Resource Planning: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Forecasting assists in optimizing resource allocation, whether it's manpower, inventory, or financial resources, leading to improved efficiency.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3302815-A79E-7D20-A47F-36302AD658C2}"/>
              </a:ext>
            </a:extLst>
          </p:cNvPr>
          <p:cNvSpPr txBox="1"/>
          <p:nvPr/>
        </p:nvSpPr>
        <p:spPr>
          <a:xfrm>
            <a:off x="9004696" y="1707127"/>
            <a:ext cx="2552192"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Demand Prediction: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Companies use forecasting to estimate future demand for products or services, enabling them to adjust production or supply chain strategies accordingly.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F2ADB6C-6F4E-4DAB-13C8-1BDA8D4EC245}"/>
              </a:ext>
            </a:extLst>
          </p:cNvPr>
          <p:cNvSpPr txBox="1"/>
          <p:nvPr/>
        </p:nvSpPr>
        <p:spPr>
          <a:xfrm>
            <a:off x="11762534" y="1991165"/>
            <a:ext cx="2552700"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Financial Planning: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Forecasting is crucial in financial sectors for budgeting, investment planning, and assessing financial risks.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11D2B161-A323-171D-9DC9-F25857C8B1CE}"/>
              </a:ext>
            </a:extLst>
          </p:cNvPr>
          <p:cNvSpPr txBox="1"/>
          <p:nvPr/>
        </p:nvSpPr>
        <p:spPr>
          <a:xfrm>
            <a:off x="4061738" y="4623386"/>
            <a:ext cx="2673158"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Optimizing Operations: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Industries like transportation and logistics use forecasting to optimize routes, manage inventory, and improve overall operational efficiency.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30633B2-15DE-550D-ECD9-D2BEEF7973A2}"/>
              </a:ext>
            </a:extLst>
          </p:cNvPr>
          <p:cNvSpPr txBox="1"/>
          <p:nvPr/>
        </p:nvSpPr>
        <p:spPr>
          <a:xfrm>
            <a:off x="7158672" y="4623386"/>
            <a:ext cx="2614906"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Marketing Strategies: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Predicting customer behaviour aids in tailoring marketing strategies, personalized recommendations, and enhancing customer satisfaction.</a:t>
            </a:r>
          </a:p>
        </p:txBody>
      </p:sp>
      <p:sp>
        <p:nvSpPr>
          <p:cNvPr id="25" name="TextBox 24">
            <a:extLst>
              <a:ext uri="{FF2B5EF4-FFF2-40B4-BE49-F238E27FC236}">
                <a16:creationId xmlns:a16="http://schemas.microsoft.com/office/drawing/2014/main" id="{EB373570-46F7-7FA3-03F0-8E2AC9B3B436}"/>
              </a:ext>
            </a:extLst>
          </p:cNvPr>
          <p:cNvSpPr txBox="1"/>
          <p:nvPr/>
        </p:nvSpPr>
        <p:spPr>
          <a:xfrm>
            <a:off x="58147" y="1102694"/>
            <a:ext cx="142570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Forecasting in machine learning is used to anticipate future trends, behaviors, or values based on historical data. It serves various purposes, including: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91BA654C-2714-3A05-5831-F51D25B7EB30}"/>
              </a:ext>
            </a:extLst>
          </p:cNvPr>
          <p:cNvSpPr txBox="1"/>
          <p:nvPr/>
        </p:nvSpPr>
        <p:spPr>
          <a:xfrm>
            <a:off x="2039191" y="7332745"/>
            <a:ext cx="99337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essence, forecasting in ML empowers organizations to make proactive and informed decisions, adapt to changing circumstances, and achieve more efficient and effective operations.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6">
                                            <p:txEl>
                                              <p:pRg st="0" end="0"/>
                                            </p:txEl>
                                          </p:spTgt>
                                        </p:tgtEl>
                                        <p:attrNameLst>
                                          <p:attrName>style.visibility</p:attrName>
                                        </p:attrNameLst>
                                      </p:cBhvr>
                                      <p:to>
                                        <p:strVal val="visible"/>
                                      </p:to>
                                    </p:set>
                                    <p:anim calcmode="lin" valueType="num">
                                      <p:cBhvr additive="base">
                                        <p:cTn id="7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7744" y="0"/>
            <a:ext cx="14630400" cy="8229600"/>
          </a:xfrm>
          <a:prstGeom prst="rect">
            <a:avLst/>
          </a:prstGeom>
          <a:solidFill>
            <a:schemeClr val="accent2">
              <a:lumMod val="20000"/>
              <a:lumOff val="80000"/>
              <a:alpha val="74902"/>
            </a:schemeClr>
          </a:solidFill>
          <a:ln/>
        </p:spPr>
      </p:sp>
      <p:sp>
        <p:nvSpPr>
          <p:cNvPr id="4" name="Text 1"/>
          <p:cNvSpPr/>
          <p:nvPr/>
        </p:nvSpPr>
        <p:spPr>
          <a:xfrm>
            <a:off x="2348389" y="1468279"/>
            <a:ext cx="9933503" cy="1388745"/>
          </a:xfrm>
          <a:prstGeom prst="rect">
            <a:avLst/>
          </a:prstGeom>
          <a:noFill/>
          <a:ln/>
        </p:spPr>
        <p:txBody>
          <a:bodyPr wrap="square" rtlCol="0" anchor="t"/>
          <a:lstStyle/>
          <a:p>
            <a:pPr marL="0" marR="0" lvl="0" indent="0" algn="ctr" defTabSz="914400" rtl="0" eaLnBrk="1" fontAlgn="auto" latinLnBrk="0" hangingPunct="1">
              <a:lnSpc>
                <a:spcPts val="5468"/>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accent4">
                    <a:lumMod val="50000"/>
                  </a:schemeClr>
                </a:solidFill>
                <a:effectLst/>
                <a:uLnTx/>
                <a:uFillTx/>
                <a:ea typeface="Nunito" pitchFamily="34" charset="-122"/>
                <a:cs typeface="Nunito" pitchFamily="34" charset="-120"/>
              </a:rPr>
              <a:t>The Importance of Forecasting in Business</a:t>
            </a:r>
            <a:endParaRPr kumimoji="0" lang="en-US" sz="5400" b="0" i="0" u="none" strike="noStrike" kern="1200" cap="none" spc="0" normalizeH="0" baseline="0" noProof="0" dirty="0">
              <a:ln>
                <a:noFill/>
              </a:ln>
              <a:solidFill>
                <a:schemeClr val="accent4">
                  <a:lumMod val="50000"/>
                </a:schemeClr>
              </a:solidFill>
              <a:effectLst/>
              <a:uLnTx/>
              <a:uFillTx/>
              <a:ea typeface="+mn-ea"/>
              <a:cs typeface="+mn-cs"/>
            </a:endParaRPr>
          </a:p>
        </p:txBody>
      </p:sp>
      <p:sp>
        <p:nvSpPr>
          <p:cNvPr id="5" name="Shape 2"/>
          <p:cNvSpPr/>
          <p:nvPr/>
        </p:nvSpPr>
        <p:spPr>
          <a:xfrm>
            <a:off x="2348388" y="3301365"/>
            <a:ext cx="3203863" cy="3603527"/>
          </a:xfrm>
          <a:prstGeom prst="roundRect">
            <a:avLst>
              <a:gd name="adj" fmla="val 12645"/>
            </a:avLst>
          </a:prstGeom>
          <a:solidFill>
            <a:srgbClr val="F3F3FF"/>
          </a:solidFill>
          <a:ln w="27742">
            <a:solidFill>
              <a:srgbClr val="2D4DF2"/>
            </a:solidFill>
            <a:prstDash val="solid"/>
          </a:ln>
        </p:spPr>
      </p:sp>
      <p:sp>
        <p:nvSpPr>
          <p:cNvPr id="6" name="Text 3"/>
          <p:cNvSpPr/>
          <p:nvPr/>
        </p:nvSpPr>
        <p:spPr>
          <a:xfrm>
            <a:off x="2598301" y="3551277"/>
            <a:ext cx="235458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D4DF2"/>
                </a:solidFill>
                <a:effectLst/>
                <a:uLnTx/>
                <a:uFillTx/>
                <a:ea typeface="Nunito" pitchFamily="34" charset="-122"/>
                <a:cs typeface="Nunito" pitchFamily="34" charset="-120"/>
              </a:rPr>
              <a:t>Strategic Planning</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7" name="Text 4"/>
          <p:cNvSpPr/>
          <p:nvPr/>
        </p:nvSpPr>
        <p:spPr>
          <a:xfrm>
            <a:off x="2598301" y="4031694"/>
            <a:ext cx="2663190" cy="2132409"/>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Forecasting aids in strategic planning by providing crucial insights into potential risks, opportunities, and overall business performance.</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Shape 5"/>
          <p:cNvSpPr/>
          <p:nvPr/>
        </p:nvSpPr>
        <p:spPr>
          <a:xfrm>
            <a:off x="5733573" y="3301365"/>
            <a:ext cx="3249087" cy="3603527"/>
          </a:xfrm>
          <a:prstGeom prst="roundRect">
            <a:avLst>
              <a:gd name="adj" fmla="val 12645"/>
            </a:avLst>
          </a:prstGeom>
          <a:solidFill>
            <a:srgbClr val="F3F3FF"/>
          </a:solidFill>
          <a:ln w="27742">
            <a:solidFill>
              <a:srgbClr val="015F98"/>
            </a:solidFill>
            <a:prstDash val="solid"/>
          </a:ln>
        </p:spPr>
      </p:sp>
      <p:sp>
        <p:nvSpPr>
          <p:cNvPr id="9" name="Text 6"/>
          <p:cNvSpPr/>
          <p:nvPr/>
        </p:nvSpPr>
        <p:spPr>
          <a:xfrm>
            <a:off x="5983486" y="3551277"/>
            <a:ext cx="256794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5F98"/>
                </a:solidFill>
                <a:effectLst/>
                <a:uLnTx/>
                <a:uFillTx/>
                <a:ea typeface="Nunito" pitchFamily="34" charset="-122"/>
                <a:cs typeface="Nunito" pitchFamily="34" charset="-120"/>
              </a:rPr>
              <a:t>Resource</a:t>
            </a:r>
            <a:r>
              <a:rPr kumimoji="0" lang="en-US" sz="2187" b="1" i="0" u="none" strike="noStrike" kern="1200" cap="none" spc="0" normalizeH="0" baseline="0" noProof="0" dirty="0">
                <a:ln>
                  <a:noFill/>
                </a:ln>
                <a:solidFill>
                  <a:srgbClr val="015F98"/>
                </a:solidFill>
                <a:effectLst/>
                <a:uLnTx/>
                <a:uFillTx/>
                <a:latin typeface="Nunito" pitchFamily="34" charset="0"/>
                <a:ea typeface="Nunito" pitchFamily="34" charset="-122"/>
                <a:cs typeface="Nunito" pitchFamily="34" charset="-120"/>
              </a:rPr>
              <a:t> Allocation</a:t>
            </a:r>
            <a:endParaRPr kumimoji="0" lang="en-US" sz="218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5983486" y="4031693"/>
            <a:ext cx="2663190" cy="1900183"/>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It helps businesses allocate resources more effectively by predicting demand and optimizing inventory levels.</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sp>
        <p:nvSpPr>
          <p:cNvPr id="11" name="Shape 8"/>
          <p:cNvSpPr/>
          <p:nvPr/>
        </p:nvSpPr>
        <p:spPr>
          <a:xfrm>
            <a:off x="9118758" y="3301365"/>
            <a:ext cx="3249087" cy="3603527"/>
          </a:xfrm>
          <a:prstGeom prst="roundRect">
            <a:avLst>
              <a:gd name="adj" fmla="val 12645"/>
            </a:avLst>
          </a:prstGeom>
          <a:solidFill>
            <a:srgbClr val="F3F3FF"/>
          </a:solidFill>
          <a:ln w="27742">
            <a:solidFill>
              <a:srgbClr val="AD1F96"/>
            </a:solidFill>
            <a:prstDash val="solid"/>
          </a:ln>
        </p:spPr>
      </p:sp>
      <p:sp>
        <p:nvSpPr>
          <p:cNvPr id="12" name="Text 9"/>
          <p:cNvSpPr/>
          <p:nvPr/>
        </p:nvSpPr>
        <p:spPr>
          <a:xfrm>
            <a:off x="9368671" y="3540818"/>
            <a:ext cx="2663190" cy="694373"/>
          </a:xfrm>
          <a:prstGeom prst="rect">
            <a:avLst/>
          </a:prstGeom>
          <a:noFill/>
          <a:ln/>
        </p:spPr>
        <p:txBody>
          <a:bodyPr wrap="squar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AD1F96"/>
                </a:solidFill>
                <a:effectLst/>
                <a:uLnTx/>
                <a:uFillTx/>
                <a:ea typeface="Nunito" pitchFamily="34" charset="-122"/>
                <a:cs typeface="Nunito" pitchFamily="34" charset="-120"/>
              </a:rPr>
              <a:t>Financial Management</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13" name="Text 10"/>
          <p:cNvSpPr/>
          <p:nvPr/>
        </p:nvSpPr>
        <p:spPr>
          <a:xfrm>
            <a:off x="9368671" y="4235191"/>
            <a:ext cx="2663190" cy="2382321"/>
          </a:xfrm>
          <a:prstGeom prst="rect">
            <a:avLst/>
          </a:prstGeom>
          <a:noFill/>
          <a:ln/>
        </p:spPr>
        <p:txBody>
          <a:bodyPr wrap="square" rtlCol="0" anchor="t"/>
          <a:lstStyle/>
          <a:p>
            <a:pPr marL="0" marR="0" lvl="0" indent="0"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Accurate forecasting enhances financial management by enabling businesses to create realistic budgets and set achievable targets.</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563BE-0CE6-953C-6C84-E48C51CA6904}"/>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EF69E2D7-3DC9-24C3-4EAF-5A58518FED60}"/>
              </a:ext>
            </a:extLst>
          </p:cNvPr>
          <p:cNvSpPr txBox="1"/>
          <p:nvPr/>
        </p:nvSpPr>
        <p:spPr>
          <a:xfrm>
            <a:off x="260106" y="280015"/>
            <a:ext cx="1411018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How </a:t>
            </a:r>
            <a:r>
              <a:rPr kumimoji="0" lang="en-IN" sz="6600" b="0" i="0" u="none" strike="noStrike" kern="1200" cap="none" spc="0" normalizeH="0" baseline="0" noProof="0" dirty="0">
                <a:ln>
                  <a:noFill/>
                </a:ln>
                <a:solidFill>
                  <a:srgbClr val="FFC000">
                    <a:lumMod val="50000"/>
                  </a:srgbClr>
                </a:solidFill>
                <a:effectLst/>
                <a:uLnTx/>
                <a:uFillTx/>
                <a:ea typeface="+mn-ea"/>
                <a:cs typeface="+mn-cs"/>
              </a:rPr>
              <a:t>it</a:t>
            </a:r>
            <a:r>
              <a:rPr kumimoji="0" lang="en-IN" sz="60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 is done?</a:t>
            </a:r>
          </a:p>
        </p:txBody>
      </p:sp>
      <p:sp>
        <p:nvSpPr>
          <p:cNvPr id="4" name="TextBox 3">
            <a:extLst>
              <a:ext uri="{FF2B5EF4-FFF2-40B4-BE49-F238E27FC236}">
                <a16:creationId xmlns:a16="http://schemas.microsoft.com/office/drawing/2014/main" id="{F07F35EA-B327-5759-C51A-68B8E0DBB60B}"/>
              </a:ext>
            </a:extLst>
          </p:cNvPr>
          <p:cNvSpPr txBox="1"/>
          <p:nvPr/>
        </p:nvSpPr>
        <p:spPr>
          <a:xfrm>
            <a:off x="1195754" y="1668026"/>
            <a:ext cx="12269037" cy="5909310"/>
          </a:xfrm>
          <a:prstGeom prst="rect">
            <a:avLst/>
          </a:prstGeom>
          <a:noFill/>
        </p:spPr>
        <p:txBody>
          <a:bodyPr wrap="square" rtlCol="0">
            <a:spAutoFit/>
          </a:bodyPr>
          <a:lstStyle/>
          <a:p>
            <a:r>
              <a:rPr lang="en-US" sz="2000" dirty="0"/>
              <a:t>Forecasting in machine learning involves using historical data to make predictions about future values. There are various techniques and algorithms that can be employed for forecasting, depending on the nature of the data and the problem at hand. Here are some common approaches:</a:t>
            </a:r>
          </a:p>
          <a:p>
            <a:pPr marL="342900" indent="-342900">
              <a:buAutoNum type="arabicPeriod"/>
            </a:pPr>
            <a:r>
              <a:rPr lang="en-US" sz="2000" b="1" dirty="0"/>
              <a:t>Time Series Analysis</a:t>
            </a:r>
            <a:r>
              <a:rPr lang="en-US" sz="2000" dirty="0"/>
              <a:t>: </a:t>
            </a:r>
          </a:p>
          <a:p>
            <a:r>
              <a:rPr lang="en-US" sz="2000" dirty="0"/>
              <a:t>Time series data involves observations recorded at different points in time. Techniques such as autoregressive integrated moving average (ARIMA) or seasonal decomposition of time series (STL) are commonly used for time series </a:t>
            </a:r>
            <a:r>
              <a:rPr lang="en-US" sz="2000" dirty="0" err="1"/>
              <a:t>forecasting.Long</a:t>
            </a:r>
            <a:r>
              <a:rPr lang="en-US" sz="2000" dirty="0"/>
              <a:t> Short-Term Memory   (LSTM) networks and other recurrent neural networks (RNNs) are also powerful tools for time series prediction, especially when dealing with complex patterns.</a:t>
            </a:r>
          </a:p>
          <a:p>
            <a:pPr marL="342900" indent="-342900">
              <a:buAutoNum type="arabicPeriod" startAt="2"/>
            </a:pPr>
            <a:r>
              <a:rPr lang="en-US" sz="2000" b="1" dirty="0"/>
              <a:t>Regression Analysis</a:t>
            </a:r>
            <a:r>
              <a:rPr lang="en-US" sz="2000" dirty="0"/>
              <a:t>: </a:t>
            </a:r>
          </a:p>
          <a:p>
            <a:r>
              <a:rPr lang="en-US" sz="2000" dirty="0"/>
              <a:t>Regression models can be used when there is a clear relationship between the input features and the target variable. Linear regression or polynomial regression are examples. Machine learning algorithms like Support Vector Machines (SVM), Random Forests, and Gradient Boosting can also be applied for regression-based forecasting.</a:t>
            </a:r>
          </a:p>
          <a:p>
            <a:pPr marL="342900" indent="-342900">
              <a:buAutoNum type="arabicPeriod" startAt="3"/>
            </a:pPr>
            <a:r>
              <a:rPr lang="en-US" sz="2000" b="1" dirty="0"/>
              <a:t>Prophet</a:t>
            </a:r>
            <a:r>
              <a:rPr lang="en-US" sz="2000" dirty="0"/>
              <a:t>:</a:t>
            </a:r>
          </a:p>
          <a:p>
            <a:r>
              <a:rPr lang="en-US" sz="2000" dirty="0"/>
              <a:t> Developed by Facebook, Prophet is a time series forecasting tool designed for datasets that exhibit strong seasonal patterns and multiple seasonality. It can handle missing data and outliers effectively.</a:t>
            </a:r>
          </a:p>
          <a:p>
            <a:pPr marL="342900" indent="-342900">
              <a:buAutoNum type="arabicPeriod" startAt="4"/>
            </a:pPr>
            <a:r>
              <a:rPr lang="en-US" sz="2000" b="1" dirty="0"/>
              <a:t>Exponential Smoothing (ETS): </a:t>
            </a:r>
          </a:p>
          <a:p>
            <a:r>
              <a:rPr lang="en-US" sz="2000" dirty="0"/>
              <a:t>ETS models are a family of forecasting methods that incorporate exponential smoothing. This approach is  suitable for time series data with trends and seasonality.</a:t>
            </a:r>
          </a:p>
          <a:p>
            <a:endParaRPr lang="en-IN" dirty="0"/>
          </a:p>
        </p:txBody>
      </p:sp>
    </p:spTree>
    <p:extLst>
      <p:ext uri="{BB962C8B-B14F-4D97-AF65-F5344CB8AC3E}">
        <p14:creationId xmlns:p14="http://schemas.microsoft.com/office/powerpoint/2010/main" val="19952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1000"/>
                                        <p:tgtEl>
                                          <p:spTgt spid="4">
                                            <p:txEl>
                                              <p:pRg st="1" end="1"/>
                                            </p:txEl>
                                          </p:spTgt>
                                        </p:tgtEl>
                                      </p:cBhvr>
                                    </p:animEffect>
                                    <p:anim calcmode="lin" valueType="num">
                                      <p:cBhvr>
                                        <p:cTn id="2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1000"/>
                                        <p:tgtEl>
                                          <p:spTgt spid="4">
                                            <p:txEl>
                                              <p:pRg st="5" end="5"/>
                                            </p:txEl>
                                          </p:spTgt>
                                        </p:tgtEl>
                                      </p:cBhvr>
                                    </p:animEffect>
                                    <p:anim calcmode="lin" valueType="num">
                                      <p:cBhvr>
                                        <p:cTn id="4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fade">
                                      <p:cBhvr>
                                        <p:cTn id="51" dur="1000"/>
                                        <p:tgtEl>
                                          <p:spTgt spid="4">
                                            <p:txEl>
                                              <p:pRg st="6" end="6"/>
                                            </p:txEl>
                                          </p:spTgt>
                                        </p:tgtEl>
                                      </p:cBhvr>
                                    </p:animEffect>
                                    <p:anim calcmode="lin" valueType="num">
                                      <p:cBhvr>
                                        <p:cTn id="5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Effect transition="in" filter="fade">
                                      <p:cBhvr>
                                        <p:cTn id="58" dur="1000"/>
                                        <p:tgtEl>
                                          <p:spTgt spid="4">
                                            <p:txEl>
                                              <p:pRg st="7" end="7"/>
                                            </p:txEl>
                                          </p:spTgt>
                                        </p:tgtEl>
                                      </p:cBhvr>
                                    </p:animEffect>
                                    <p:anim calcmode="lin" valueType="num">
                                      <p:cBhvr>
                                        <p:cTn id="5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F2F69-CFC2-950D-BF42-FCFFAFDD3938}"/>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639F8235-B9CE-F67D-7C38-D9436B6137EC}"/>
              </a:ext>
            </a:extLst>
          </p:cNvPr>
          <p:cNvSpPr txBox="1"/>
          <p:nvPr/>
        </p:nvSpPr>
        <p:spPr>
          <a:xfrm>
            <a:off x="1698171" y="773723"/>
            <a:ext cx="11334541" cy="6555641"/>
          </a:xfrm>
          <a:prstGeom prst="rect">
            <a:avLst/>
          </a:prstGeom>
          <a:noFill/>
        </p:spPr>
        <p:txBody>
          <a:bodyPr wrap="square" rtlCol="0">
            <a:spAutoFit/>
          </a:bodyPr>
          <a:lstStyle/>
          <a:p>
            <a:r>
              <a:rPr lang="en-US" sz="2000" dirty="0"/>
              <a:t>5. </a:t>
            </a:r>
            <a:r>
              <a:rPr lang="en-US" sz="2000" b="1" dirty="0"/>
              <a:t>Deep Learning Models</a:t>
            </a:r>
            <a:r>
              <a:rPr lang="en-US" sz="2000" dirty="0"/>
              <a:t>:</a:t>
            </a:r>
          </a:p>
          <a:p>
            <a:r>
              <a:rPr lang="en-US" sz="2000" dirty="0"/>
              <a:t>Neural networks, especially deep learning models like feedforward neural networks, recurrent neural networks (RNNs), and long short-term memory networks (LSTMs), can capture complex patterns in data and are effective for forecasting tasks.</a:t>
            </a:r>
          </a:p>
          <a:p>
            <a:r>
              <a:rPr lang="en-US" sz="2000" dirty="0"/>
              <a:t>6. </a:t>
            </a:r>
            <a:r>
              <a:rPr lang="en-US" sz="2000" b="1" dirty="0"/>
              <a:t>Ensemble Methods:</a:t>
            </a:r>
          </a:p>
          <a:p>
            <a:r>
              <a:rPr lang="en-US" sz="2000" dirty="0"/>
              <a:t>Techniques that combine predictions from multiple models, such as bagging (Bootstrap Aggregating) or boosting, can improve forecasting accuracy. Random Forest and Gradient Boosting are popular ensemble methods.</a:t>
            </a:r>
          </a:p>
          <a:p>
            <a:r>
              <a:rPr lang="en-US" sz="2000" dirty="0"/>
              <a:t>7. </a:t>
            </a:r>
            <a:r>
              <a:rPr lang="en-US" sz="2000" b="1" dirty="0"/>
              <a:t>ARIMA-X:</a:t>
            </a:r>
          </a:p>
          <a:p>
            <a:r>
              <a:rPr lang="en-US" sz="2000" dirty="0"/>
              <a:t>ARIMA models can be extended to include exogenous variables (ARIMA-X), which are additional features that can improve forecasting accuracy by incorporating external factors.</a:t>
            </a:r>
          </a:p>
          <a:p>
            <a:r>
              <a:rPr lang="en-US" sz="2000" dirty="0"/>
              <a:t>8. </a:t>
            </a:r>
            <a:r>
              <a:rPr lang="en-US" sz="2000" b="1" dirty="0"/>
              <a:t>Hybrid Models:</a:t>
            </a:r>
          </a:p>
          <a:p>
            <a:r>
              <a:rPr lang="en-US" sz="2000" dirty="0"/>
              <a:t>Combining different forecasting methods can often lead to improved accuracy. For instance, combining a traditional time series model with a machine learning model might leverage the strengths of both approaches.</a:t>
            </a:r>
          </a:p>
          <a:p>
            <a:endParaRPr lang="en-US" sz="2000" dirty="0"/>
          </a:p>
          <a:p>
            <a:r>
              <a:rPr lang="en-US" sz="2000" dirty="0"/>
              <a:t>The choice of a specific forecasting method depends on the characteristics of the data, the underlying patterns, and the goals of the forecasting task. It's common to split the dataset into training and testing sets, with the training set used to train the model and the testing set used to evaluate its performance on unseen data. Additionally, hyperparameter tuning and optimization are essential for achieving the best forecasting results. Here we have used SARIMA model.</a:t>
            </a:r>
            <a:endParaRPr lang="en-IN" sz="2000" dirty="0"/>
          </a:p>
        </p:txBody>
      </p:sp>
    </p:spTree>
    <p:extLst>
      <p:ext uri="{BB962C8B-B14F-4D97-AF65-F5344CB8AC3E}">
        <p14:creationId xmlns:p14="http://schemas.microsoft.com/office/powerpoint/2010/main" val="296317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chemeClr val="accent2">
              <a:lumMod val="20000"/>
              <a:lumOff val="80000"/>
              <a:alpha val="74902"/>
            </a:scheme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marR="0" lvl="0" indent="0" algn="ctr" defTabSz="914400" rtl="0" eaLnBrk="1" fontAlgn="auto" latinLnBrk="0" hangingPunct="1">
              <a:lnSpc>
                <a:spcPts val="5437"/>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accent4">
                    <a:lumMod val="50000"/>
                  </a:schemeClr>
                </a:solidFill>
                <a:effectLst/>
                <a:uLnTx/>
                <a:uFillTx/>
                <a:ea typeface="Nunito" pitchFamily="34" charset="-122"/>
                <a:cs typeface="Nunito" pitchFamily="34" charset="-120"/>
              </a:rPr>
              <a:t>Benefits of Machine Learning-driven Forecasting</a:t>
            </a:r>
            <a:endParaRPr kumimoji="0" lang="en-US" sz="5400" b="0" i="0" u="none" strike="noStrike" kern="1200" cap="none" spc="0" normalizeH="0" baseline="0" noProof="0" dirty="0">
              <a:ln>
                <a:noFill/>
              </a:ln>
              <a:solidFill>
                <a:schemeClr val="accent4">
                  <a:lumMod val="50000"/>
                </a:schemeClr>
              </a:solidFill>
              <a:effectLst/>
              <a:uLnTx/>
              <a:uFillTx/>
              <a:ea typeface="+mn-ea"/>
              <a:cs typeface="+mn-cs"/>
            </a:endParaRPr>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2446020" cy="345281"/>
          </a:xfrm>
          <a:prstGeom prst="rect">
            <a:avLst/>
          </a:prstGeom>
          <a:noFill/>
          <a:ln/>
        </p:spPr>
        <p:txBody>
          <a:bodyPr wrap="none" rtlCol="0" anchor="t"/>
          <a:lstStyle/>
          <a:p>
            <a:pPr marL="0" marR="0" lvl="0" indent="0" algn="l" defTabSz="914400" rtl="0" eaLnBrk="1" fontAlgn="auto" latinLnBrk="0" hangingPunct="1">
              <a:lnSpc>
                <a:spcPts val="271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D4DF2"/>
                </a:solidFill>
                <a:effectLst/>
                <a:uLnTx/>
                <a:uFillTx/>
                <a:ea typeface="Nunito" pitchFamily="34" charset="-122"/>
                <a:cs typeface="Nunito" pitchFamily="34" charset="-120"/>
              </a:rPr>
              <a:t>Enhanced Accuracy</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8" name="Text 3"/>
          <p:cNvSpPr/>
          <p:nvPr/>
        </p:nvSpPr>
        <p:spPr>
          <a:xfrm>
            <a:off x="5922288" y="3018711"/>
            <a:ext cx="7879556" cy="706993"/>
          </a:xfrm>
          <a:prstGeom prst="rect">
            <a:avLst/>
          </a:prstGeom>
          <a:noFill/>
          <a:ln/>
        </p:spPr>
        <p:txBody>
          <a:bodyPr wrap="square" rtlCol="0" anchor="t"/>
          <a:lstStyle/>
          <a:p>
            <a:pPr marL="0" marR="0" lvl="0" indent="0" algn="l" defTabSz="914400" rtl="0" eaLnBrk="1" fontAlgn="auto" latinLnBrk="0" hangingPunct="1">
              <a:lnSpc>
                <a:spcPts val="2784"/>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Machine learning models can analyze vast amounts of data to identify complex patterns, leading to more accurate forecasts.</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377440" cy="345281"/>
          </a:xfrm>
          <a:prstGeom prst="rect">
            <a:avLst/>
          </a:prstGeom>
          <a:noFill/>
          <a:ln/>
        </p:spPr>
        <p:txBody>
          <a:bodyPr wrap="none" rtlCol="0" anchor="t"/>
          <a:lstStyle/>
          <a:p>
            <a:pPr marL="0" marR="0" lvl="0" indent="0" algn="l" defTabSz="914400" rtl="0" eaLnBrk="1" fontAlgn="auto" latinLnBrk="0" hangingPunct="1">
              <a:lnSpc>
                <a:spcPts val="271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5F98"/>
                </a:solidFill>
                <a:effectLst/>
                <a:uLnTx/>
                <a:uFillTx/>
                <a:ea typeface="Nunito" pitchFamily="34" charset="-122"/>
                <a:cs typeface="Nunito" pitchFamily="34" charset="-120"/>
              </a:rPr>
              <a:t>Real-Time Insights</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11" name="Text 5"/>
          <p:cNvSpPr/>
          <p:nvPr/>
        </p:nvSpPr>
        <p:spPr>
          <a:xfrm>
            <a:off x="5922288" y="4786432"/>
            <a:ext cx="7879556" cy="706993"/>
          </a:xfrm>
          <a:prstGeom prst="rect">
            <a:avLst/>
          </a:prstGeom>
          <a:noFill/>
          <a:ln/>
        </p:spPr>
        <p:txBody>
          <a:bodyPr wrap="square" rtlCol="0" anchor="t"/>
          <a:lstStyle/>
          <a:p>
            <a:pPr marL="0" marR="0" lvl="0" indent="0" algn="l" defTabSz="914400" rtl="0" eaLnBrk="1" fontAlgn="auto" latinLnBrk="0" hangingPunct="1">
              <a:lnSpc>
                <a:spcPts val="2784"/>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It provides businesses with timely information, allowing them to respond quickly to market changes and emerging trends.</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2209681" cy="345281"/>
          </a:xfrm>
          <a:prstGeom prst="rect">
            <a:avLst/>
          </a:prstGeom>
          <a:noFill/>
          <a:ln/>
        </p:spPr>
        <p:txBody>
          <a:bodyPr wrap="none" rtlCol="0" anchor="t"/>
          <a:lstStyle/>
          <a:p>
            <a:pPr marL="0" marR="0" lvl="0" indent="0" algn="l" defTabSz="914400" rtl="0" eaLnBrk="1" fontAlgn="auto" latinLnBrk="0" hangingPunct="1">
              <a:lnSpc>
                <a:spcPts val="271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AD1F96"/>
                </a:solidFill>
                <a:effectLst/>
                <a:uLnTx/>
                <a:uFillTx/>
                <a:ea typeface="Nunito" pitchFamily="34" charset="-122"/>
                <a:cs typeface="Nunito" pitchFamily="34" charset="-120"/>
              </a:rPr>
              <a:t>Adaptability</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14" name="Text 7"/>
          <p:cNvSpPr/>
          <p:nvPr/>
        </p:nvSpPr>
        <p:spPr>
          <a:xfrm>
            <a:off x="5922288" y="6554153"/>
            <a:ext cx="7879556" cy="706993"/>
          </a:xfrm>
          <a:prstGeom prst="rect">
            <a:avLst/>
          </a:prstGeom>
          <a:noFill/>
          <a:ln/>
        </p:spPr>
        <p:txBody>
          <a:bodyPr wrap="square" rtlCol="0" anchor="t"/>
          <a:lstStyle/>
          <a:p>
            <a:pPr marL="0" marR="0" lvl="0" indent="0" algn="l" defTabSz="914400" rtl="0" eaLnBrk="1" fontAlgn="auto" latinLnBrk="0" hangingPunct="1">
              <a:lnSpc>
                <a:spcPts val="2784"/>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2E"/>
                </a:solidFill>
                <a:effectLst/>
                <a:uLnTx/>
                <a:uFillTx/>
                <a:latin typeface="+mj-lt"/>
                <a:ea typeface="PT Sans" pitchFamily="34" charset="-122"/>
                <a:cs typeface="PT Sans" pitchFamily="34" charset="-120"/>
              </a:rPr>
              <a:t>These systems can adapt to changing conditions and automatically improve their performance over time.</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0" grpId="0" animBg="1"/>
      <p:bldP spid="11"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7620" y="70629"/>
            <a:ext cx="14630400" cy="8229600"/>
          </a:xfrm>
          <a:prstGeom prst="rect">
            <a:avLst/>
          </a:prstGeom>
          <a:solidFill>
            <a:schemeClr val="accent2">
              <a:lumMod val="20000"/>
              <a:lumOff val="80000"/>
            </a:schemeClr>
          </a:solidFill>
          <a:ln/>
        </p:spPr>
        <p:txBody>
          <a:bodyPr/>
          <a:lstStyle/>
          <a:p>
            <a:endParaRPr lang="en-IN"/>
          </a:p>
        </p:txBody>
      </p:sp>
      <p:sp>
        <p:nvSpPr>
          <p:cNvPr id="5" name="Text 2"/>
          <p:cNvSpPr/>
          <p:nvPr/>
        </p:nvSpPr>
        <p:spPr>
          <a:xfrm>
            <a:off x="6319598" y="1059367"/>
            <a:ext cx="7477601" cy="2854712"/>
          </a:xfrm>
          <a:prstGeom prst="rect">
            <a:avLst/>
          </a:prstGeom>
          <a:noFill/>
          <a:ln/>
        </p:spPr>
        <p:txBody>
          <a:bodyPr wrap="square" rtlCol="0" anchor="t"/>
          <a:lstStyle/>
          <a:p>
            <a:pPr marL="0" marR="0" lvl="0" indent="0" algn="ctr" defTabSz="914400" rtl="0" eaLnBrk="1" fontAlgn="auto" latinLnBrk="0" hangingPunct="1">
              <a:lnSpc>
                <a:spcPts val="6561"/>
              </a:lnSpc>
              <a:spcBef>
                <a:spcPts val="0"/>
              </a:spcBef>
              <a:spcAft>
                <a:spcPts val="0"/>
              </a:spcAft>
              <a:buClrTx/>
              <a:buSzTx/>
              <a:buFontTx/>
              <a:buNone/>
              <a:tabLst/>
              <a:defRPr/>
            </a:pPr>
            <a:r>
              <a:rPr kumimoji="0" lang="en-US" sz="7200" b="1" i="0" u="none" strike="noStrike" kern="0" cap="none" spc="-157" normalizeH="0" baseline="0" noProof="0" dirty="0">
                <a:ln>
                  <a:noFill/>
                </a:ln>
                <a:solidFill>
                  <a:schemeClr val="accent4">
                    <a:lumMod val="50000"/>
                  </a:schemeClr>
                </a:solidFill>
                <a:effectLst/>
                <a:uLnTx/>
                <a:uFillTx/>
                <a:latin typeface="p22-mackinac-pro" pitchFamily="34" charset="0"/>
                <a:ea typeface="p22-mackinac-pro" pitchFamily="34" charset="-122"/>
                <a:cs typeface="p22-mackinac-pro" pitchFamily="34" charset="-120"/>
              </a:rPr>
              <a:t> </a:t>
            </a:r>
            <a:endParaRPr lang="en-US" sz="7200" b="1" kern="0" spc="-157" dirty="0">
              <a:solidFill>
                <a:schemeClr val="accent4">
                  <a:lumMod val="50000"/>
                </a:schemeClr>
              </a:solidFill>
              <a:latin typeface="p22-mackinac-pro" pitchFamily="34" charset="0"/>
              <a:ea typeface="p22-mackinac-pro" pitchFamily="34" charset="-122"/>
            </a:endParaRPr>
          </a:p>
          <a:p>
            <a:pPr marL="0" marR="0" lvl="0" indent="0" algn="ctr" defTabSz="914400" rtl="0" eaLnBrk="1" fontAlgn="auto" latinLnBrk="0" hangingPunct="1">
              <a:lnSpc>
                <a:spcPts val="6561"/>
              </a:lnSpc>
              <a:spcBef>
                <a:spcPts val="0"/>
              </a:spcBef>
              <a:spcAft>
                <a:spcPts val="0"/>
              </a:spcAft>
              <a:buClrTx/>
              <a:buSzTx/>
              <a:buFontTx/>
              <a:buNone/>
              <a:tabLst/>
              <a:defRPr/>
            </a:pPr>
            <a:r>
              <a:rPr kumimoji="0" lang="en-US" sz="6600" b="1" i="0" u="none" strike="noStrike" kern="1200" cap="none" spc="0" normalizeH="0" baseline="0" noProof="0" dirty="0">
                <a:ln>
                  <a:noFill/>
                </a:ln>
                <a:solidFill>
                  <a:schemeClr val="accent4">
                    <a:lumMod val="50000"/>
                  </a:schemeClr>
                </a:solidFill>
                <a:effectLst/>
                <a:uLnTx/>
                <a:uFillTx/>
              </a:rPr>
              <a:t>What</a:t>
            </a:r>
            <a:r>
              <a:rPr kumimoji="0" lang="en-US" sz="7200" b="1" i="0" u="none" strike="noStrike" kern="1200" cap="none" spc="0" normalizeH="0" baseline="0" noProof="0" dirty="0">
                <a:ln>
                  <a:noFill/>
                </a:ln>
                <a:solidFill>
                  <a:schemeClr val="accent4">
                    <a:lumMod val="50000"/>
                  </a:schemeClr>
                </a:solidFill>
                <a:effectLst/>
                <a:uLnTx/>
                <a:uFillTx/>
              </a:rPr>
              <a:t> is Sentiment Analysis ?</a:t>
            </a:r>
          </a:p>
        </p:txBody>
      </p:sp>
      <p:sp>
        <p:nvSpPr>
          <p:cNvPr id="6" name="Text 3"/>
          <p:cNvSpPr/>
          <p:nvPr/>
        </p:nvSpPr>
        <p:spPr>
          <a:xfrm>
            <a:off x="6319599" y="4114801"/>
            <a:ext cx="7477601" cy="3501482"/>
          </a:xfrm>
          <a:prstGeom prst="rect">
            <a:avLst/>
          </a:prstGeom>
          <a:noFill/>
          <a:ln/>
        </p:spPr>
        <p:txBody>
          <a:bodyPr wrap="square" rtlCol="0" anchor="t"/>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Sentiment Analysis is the process of computationally identifying and categorizing opinions expressed in a piece of text, especially in order to determine whether the writer’s attitude towards a particular topic, product, etc. is positive, negative or neutral. In simple words, it is the field that tries to give machines and computer software  the ability to understand the emotions of the user. By decoding customer sentiments, businesses can gain a deeper understanding of their products' performance and make </a:t>
            </a:r>
            <a:r>
              <a:rPr lang="en-US" sz="2000" dirty="0">
                <a:solidFill>
                  <a:srgbClr val="272525"/>
                </a:solidFill>
                <a:latin typeface="+mj-lt"/>
                <a:ea typeface="Eudoxus Sans" pitchFamily="34" charset="-122"/>
                <a:cs typeface="Eudoxus Sans" pitchFamily="34" charset="-120"/>
              </a:rPr>
              <a:t>better</a:t>
            </a:r>
            <a:r>
              <a:rPr kumimoji="0" lang="en-US" sz="2000" b="0" i="0" u="none" strike="noStrike" kern="1200" cap="none" spc="0" normalizeH="0" baseline="0" noProof="0" dirty="0">
                <a:ln>
                  <a:noFill/>
                </a:ln>
                <a:solidFill>
                  <a:srgbClr val="272525"/>
                </a:solidFill>
                <a:effectLst/>
                <a:uLnTx/>
                <a:uFillTx/>
                <a:latin typeface="+mj-lt"/>
                <a:ea typeface="Eudoxus Sans" pitchFamily="34" charset="-122"/>
                <a:cs typeface="Eudoxus Sans" pitchFamily="34" charset="-120"/>
              </a:rPr>
              <a:t> decisions about their future strategies.</a:t>
            </a:r>
            <a:endParaRPr kumimoji="0" lang="en-US" sz="200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Shape 4"/>
          <p:cNvSpPr/>
          <p:nvPr/>
        </p:nvSpPr>
        <p:spPr>
          <a:xfrm rot="16932099">
            <a:off x="4433994" y="6566863"/>
            <a:ext cx="355402" cy="355402"/>
          </a:xfrm>
          <a:prstGeom prst="roundRect">
            <a:avLst>
              <a:gd name="adj" fmla="val 25726039"/>
            </a:avLst>
          </a:prstGeom>
          <a:noFill/>
          <a:ln w="7620">
            <a:solidFill>
              <a:srgbClr val="FFFFFF"/>
            </a:solidFill>
            <a:prstDash val="solid"/>
          </a:ln>
        </p:spPr>
      </p:sp>
      <p:pic>
        <p:nvPicPr>
          <p:cNvPr id="12" name="Picture 11">
            <a:extLst>
              <a:ext uri="{FF2B5EF4-FFF2-40B4-BE49-F238E27FC236}">
                <a16:creationId xmlns:a16="http://schemas.microsoft.com/office/drawing/2014/main" id="{9E8295EC-F834-506D-8283-30510CE3BABF}"/>
              </a:ext>
            </a:extLst>
          </p:cNvPr>
          <p:cNvPicPr>
            <a:picLocks noChangeAspect="1"/>
          </p:cNvPicPr>
          <p:nvPr/>
        </p:nvPicPr>
        <p:blipFill>
          <a:blip r:embed="rId3"/>
          <a:stretch>
            <a:fillRect/>
          </a:stretch>
        </p:blipFill>
        <p:spPr>
          <a:xfrm rot="5400000">
            <a:off x="-1379220" y="1442229"/>
            <a:ext cx="8229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chemeClr val="accent2">
              <a:lumMod val="20000"/>
              <a:lumOff val="80000"/>
            </a:schemeClr>
          </a:solidFill>
          <a:ln/>
        </p:spPr>
      </p:sp>
      <p:sp>
        <p:nvSpPr>
          <p:cNvPr id="4" name="Text 1"/>
          <p:cNvSpPr/>
          <p:nvPr/>
        </p:nvSpPr>
        <p:spPr>
          <a:xfrm>
            <a:off x="2348389" y="802601"/>
            <a:ext cx="9933503" cy="1075016"/>
          </a:xfrm>
          <a:prstGeom prst="rect">
            <a:avLst/>
          </a:prstGeom>
          <a:noFill/>
          <a:ln/>
        </p:spPr>
        <p:txBody>
          <a:bodyPr wrap="square" rtlCol="0" anchor="t"/>
          <a:lstStyle/>
          <a:p>
            <a:pPr marL="0" indent="0" algn="ctr">
              <a:lnSpc>
                <a:spcPts val="5468"/>
              </a:lnSpc>
              <a:buNone/>
            </a:pPr>
            <a:r>
              <a:rPr lang="en-US" sz="6600" b="1" dirty="0">
                <a:solidFill>
                  <a:schemeClr val="accent4">
                    <a:lumMod val="50000"/>
                  </a:schemeClr>
                </a:solidFill>
                <a:ea typeface="Red Hat Text" pitchFamily="34" charset="-122"/>
              </a:rPr>
              <a:t>What is Lexicon and Sentiment Lexicons?</a:t>
            </a:r>
            <a:endParaRPr lang="en-US" sz="6600" b="1" dirty="0">
              <a:solidFill>
                <a:schemeClr val="accent4">
                  <a:lumMod val="50000"/>
                </a:schemeClr>
              </a:solidFill>
            </a:endParaRPr>
          </a:p>
        </p:txBody>
      </p:sp>
      <p:sp>
        <p:nvSpPr>
          <p:cNvPr id="6" name="Text 2"/>
          <p:cNvSpPr/>
          <p:nvPr/>
        </p:nvSpPr>
        <p:spPr>
          <a:xfrm>
            <a:off x="1713053" y="2338086"/>
            <a:ext cx="11586258" cy="822668"/>
          </a:xfrm>
          <a:prstGeom prst="rect">
            <a:avLst/>
          </a:prstGeom>
          <a:noFill/>
          <a:ln/>
        </p:spPr>
        <p:txBody>
          <a:bodyPr wrap="none" rtlCol="0" anchor="t"/>
          <a:lstStyle/>
          <a:p>
            <a:pPr marL="0" indent="0" algn="l">
              <a:lnSpc>
                <a:spcPts val="2734"/>
              </a:lnSpc>
              <a:buNone/>
            </a:pPr>
            <a:r>
              <a:rPr lang="en-US" sz="2000" dirty="0">
                <a:solidFill>
                  <a:srgbClr val="1F1E1E"/>
                </a:solidFill>
                <a:latin typeface="+mj-lt"/>
                <a:ea typeface="Red Hat Text" pitchFamily="34" charset="-122"/>
              </a:rPr>
              <a:t>Vocabulary Or Dictionary or in simple words complete set of meaningful units in a language. </a:t>
            </a:r>
          </a:p>
          <a:p>
            <a:pPr marL="0" indent="0" algn="l">
              <a:lnSpc>
                <a:spcPts val="2734"/>
              </a:lnSpc>
              <a:buNone/>
            </a:pPr>
            <a:r>
              <a:rPr lang="en-US" sz="2000" dirty="0">
                <a:solidFill>
                  <a:srgbClr val="1F1E1E"/>
                </a:solidFill>
                <a:latin typeface="+mj-lt"/>
                <a:ea typeface="Red Hat Text" pitchFamily="34" charset="-122"/>
              </a:rPr>
              <a:t>A sentiment lexicon is a database of lexical units for a language along with their sentiment orientations</a:t>
            </a:r>
            <a:r>
              <a:rPr lang="en-US" sz="2187" dirty="0">
                <a:solidFill>
                  <a:srgbClr val="1F1E1E"/>
                </a:solidFill>
                <a:latin typeface="Red Hat Text" pitchFamily="34" charset="0"/>
                <a:ea typeface="Red Hat Text" pitchFamily="34" charset="-122"/>
              </a:rPr>
              <a:t>.</a:t>
            </a:r>
            <a:endParaRPr lang="en-US" sz="2187" dirty="0"/>
          </a:p>
        </p:txBody>
      </p:sp>
      <p:sp>
        <p:nvSpPr>
          <p:cNvPr id="7" name="Text 3"/>
          <p:cNvSpPr/>
          <p:nvPr/>
        </p:nvSpPr>
        <p:spPr>
          <a:xfrm>
            <a:off x="2348389" y="3174682"/>
            <a:ext cx="10372188" cy="845106"/>
          </a:xfrm>
          <a:prstGeom prst="rect">
            <a:avLst/>
          </a:prstGeom>
          <a:noFill/>
          <a:ln/>
        </p:spPr>
        <p:txBody>
          <a:bodyPr wrap="square" rtlCol="0" anchor="t"/>
          <a:lstStyle/>
          <a:p>
            <a:pPr marL="0" indent="0" algn="l">
              <a:lnSpc>
                <a:spcPts val="2799"/>
              </a:lnSpc>
              <a:buNone/>
            </a:pPr>
            <a:r>
              <a:rPr lang="en-US" sz="2000" dirty="0">
                <a:solidFill>
                  <a:srgbClr val="3B3535"/>
                </a:solidFill>
                <a:ea typeface="Roboto" pitchFamily="34" charset="-122"/>
                <a:cs typeface="Roboto" pitchFamily="34" charset="-120"/>
              </a:rPr>
              <a:t>Let us look at some examples below :</a:t>
            </a:r>
            <a:endParaRPr lang="en-US" sz="2000" dirty="0"/>
          </a:p>
        </p:txBody>
      </p:sp>
      <p:sp>
        <p:nvSpPr>
          <p:cNvPr id="9" name="Text 4"/>
          <p:cNvSpPr/>
          <p:nvPr/>
        </p:nvSpPr>
        <p:spPr>
          <a:xfrm>
            <a:off x="5770602" y="4822388"/>
            <a:ext cx="3088958" cy="694373"/>
          </a:xfrm>
          <a:prstGeom prst="rect">
            <a:avLst/>
          </a:prstGeom>
          <a:noFill/>
          <a:ln/>
        </p:spPr>
        <p:txBody>
          <a:bodyPr wrap="square" rtlCol="0" anchor="t"/>
          <a:lstStyle/>
          <a:p>
            <a:pPr marL="0" indent="0" algn="l">
              <a:lnSpc>
                <a:spcPts val="2734"/>
              </a:lnSpc>
              <a:buNone/>
            </a:pPr>
            <a:endParaRPr lang="en-US" sz="2187"/>
          </a:p>
        </p:txBody>
      </p:sp>
      <p:sp>
        <p:nvSpPr>
          <p:cNvPr id="10" name="Text 5"/>
          <p:cNvSpPr/>
          <p:nvPr/>
        </p:nvSpPr>
        <p:spPr>
          <a:xfrm>
            <a:off x="5770602" y="5649992"/>
            <a:ext cx="3088958" cy="1777008"/>
          </a:xfrm>
          <a:prstGeom prst="rect">
            <a:avLst/>
          </a:prstGeom>
          <a:noFill/>
          <a:ln/>
        </p:spPr>
        <p:txBody>
          <a:bodyPr wrap="square" rtlCol="0" anchor="t"/>
          <a:lstStyle/>
          <a:p>
            <a:pPr marL="0" indent="0" algn="l">
              <a:lnSpc>
                <a:spcPts val="2799"/>
              </a:lnSpc>
              <a:buNone/>
            </a:pPr>
            <a:endParaRPr lang="en-US" sz="1750"/>
          </a:p>
        </p:txBody>
      </p:sp>
      <p:sp>
        <p:nvSpPr>
          <p:cNvPr id="12" name="Text 6"/>
          <p:cNvSpPr/>
          <p:nvPr/>
        </p:nvSpPr>
        <p:spPr>
          <a:xfrm>
            <a:off x="9192816" y="4822508"/>
            <a:ext cx="2221944" cy="347186"/>
          </a:xfrm>
          <a:prstGeom prst="rect">
            <a:avLst/>
          </a:prstGeom>
          <a:noFill/>
          <a:ln/>
        </p:spPr>
        <p:txBody>
          <a:bodyPr wrap="none" rtlCol="0" anchor="t"/>
          <a:lstStyle/>
          <a:p>
            <a:pPr marL="0" indent="0" algn="l">
              <a:lnSpc>
                <a:spcPts val="2734"/>
              </a:lnSpc>
              <a:buNone/>
            </a:pPr>
            <a:endParaRPr lang="en-US" sz="2187"/>
          </a:p>
        </p:txBody>
      </p:sp>
      <p:sp>
        <p:nvSpPr>
          <p:cNvPr id="13" name="Text 7"/>
          <p:cNvSpPr/>
          <p:nvPr/>
        </p:nvSpPr>
        <p:spPr>
          <a:xfrm>
            <a:off x="9192816" y="5302925"/>
            <a:ext cx="3089077" cy="1777008"/>
          </a:xfrm>
          <a:prstGeom prst="rect">
            <a:avLst/>
          </a:prstGeom>
          <a:noFill/>
          <a:ln/>
        </p:spPr>
        <p:txBody>
          <a:bodyPr wrap="square" rtlCol="0" anchor="t"/>
          <a:lstStyle/>
          <a:p>
            <a:pPr marL="0" indent="0" algn="l">
              <a:lnSpc>
                <a:spcPts val="2799"/>
              </a:lnSpc>
              <a:buNone/>
            </a:pPr>
            <a:endParaRPr lang="en-US" sz="1750"/>
          </a:p>
        </p:txBody>
      </p:sp>
      <p:pic>
        <p:nvPicPr>
          <p:cNvPr id="15" name="Picture 14">
            <a:extLst>
              <a:ext uri="{FF2B5EF4-FFF2-40B4-BE49-F238E27FC236}">
                <a16:creationId xmlns:a16="http://schemas.microsoft.com/office/drawing/2014/main" id="{3108E6B8-0D67-EC48-0876-5AC3B1B7479A}"/>
              </a:ext>
            </a:extLst>
          </p:cNvPr>
          <p:cNvPicPr>
            <a:picLocks noChangeAspect="1"/>
          </p:cNvPicPr>
          <p:nvPr/>
        </p:nvPicPr>
        <p:blipFill>
          <a:blip r:embed="rId4"/>
          <a:stretch>
            <a:fillRect/>
          </a:stretch>
        </p:blipFill>
        <p:spPr>
          <a:xfrm>
            <a:off x="2999116" y="4003199"/>
            <a:ext cx="3194581" cy="3487214"/>
          </a:xfrm>
          <a:prstGeom prst="rect">
            <a:avLst/>
          </a:prstGeom>
        </p:spPr>
      </p:pic>
      <p:sp>
        <p:nvSpPr>
          <p:cNvPr id="17" name="TextBox 16">
            <a:extLst>
              <a:ext uri="{FF2B5EF4-FFF2-40B4-BE49-F238E27FC236}">
                <a16:creationId xmlns:a16="http://schemas.microsoft.com/office/drawing/2014/main" id="{EA192B64-37F0-18D2-319B-05ACE155A204}"/>
              </a:ext>
            </a:extLst>
          </p:cNvPr>
          <p:cNvSpPr txBox="1"/>
          <p:nvPr/>
        </p:nvSpPr>
        <p:spPr>
          <a:xfrm>
            <a:off x="3034551" y="4324156"/>
            <a:ext cx="3088958" cy="443968"/>
          </a:xfrm>
          <a:prstGeom prst="rect">
            <a:avLst/>
          </a:prstGeom>
          <a:noFill/>
        </p:spPr>
        <p:txBody>
          <a:bodyPr wrap="square">
            <a:spAutoFit/>
          </a:bodyPr>
          <a:lstStyle/>
          <a:p>
            <a:pPr marL="0" marR="0" lvl="0" indent="0" algn="ctr" defTabSz="914400" rtl="0" eaLnBrk="1" fontAlgn="auto" latinLnBrk="0" hangingPunct="1">
              <a:lnSpc>
                <a:spcPts val="2734"/>
              </a:lnSpc>
              <a:spcBef>
                <a:spcPts val="0"/>
              </a:spcBef>
              <a:spcAft>
                <a:spcPts val="0"/>
              </a:spcAft>
              <a:buClrTx/>
              <a:buSzTx/>
              <a:buFontTx/>
              <a:buNone/>
              <a:tabLst/>
              <a:defRPr/>
            </a:pPr>
            <a:r>
              <a:rPr lang="en-US" sz="2400" b="1" u="sng" dirty="0">
                <a:solidFill>
                  <a:srgbClr val="AD1F96"/>
                </a:solidFill>
              </a:rPr>
              <a:t>Positive</a:t>
            </a:r>
            <a:endParaRPr kumimoji="0" lang="en-US" sz="2400" b="0" i="0" u="sng" strike="noStrike" kern="1200" cap="none" spc="0" normalizeH="0" baseline="0" noProof="0" dirty="0">
              <a:ln>
                <a:noFill/>
              </a:ln>
              <a:solidFill>
                <a:prstClr val="black"/>
              </a:solidFill>
              <a:effectLst/>
              <a:uLnTx/>
              <a:uFillTx/>
              <a:ea typeface="+mn-ea"/>
              <a:cs typeface="+mn-cs"/>
            </a:endParaRPr>
          </a:p>
        </p:txBody>
      </p:sp>
      <p:pic>
        <p:nvPicPr>
          <p:cNvPr id="26" name="Picture 25">
            <a:extLst>
              <a:ext uri="{FF2B5EF4-FFF2-40B4-BE49-F238E27FC236}">
                <a16:creationId xmlns:a16="http://schemas.microsoft.com/office/drawing/2014/main" id="{313D6968-2237-034F-1A39-4340BF687285}"/>
              </a:ext>
            </a:extLst>
          </p:cNvPr>
          <p:cNvPicPr>
            <a:picLocks noChangeAspect="1"/>
          </p:cNvPicPr>
          <p:nvPr/>
        </p:nvPicPr>
        <p:blipFill>
          <a:blip r:embed="rId5"/>
          <a:stretch>
            <a:fillRect/>
          </a:stretch>
        </p:blipFill>
        <p:spPr>
          <a:xfrm>
            <a:off x="8652700" y="3839770"/>
            <a:ext cx="3194581" cy="3487214"/>
          </a:xfrm>
          <a:prstGeom prst="rect">
            <a:avLst/>
          </a:prstGeom>
        </p:spPr>
      </p:pic>
      <p:sp>
        <p:nvSpPr>
          <p:cNvPr id="28" name="TextBox 27">
            <a:extLst>
              <a:ext uri="{FF2B5EF4-FFF2-40B4-BE49-F238E27FC236}">
                <a16:creationId xmlns:a16="http://schemas.microsoft.com/office/drawing/2014/main" id="{0B3A0247-1B97-149A-B611-7FCEA0FB8B90}"/>
              </a:ext>
            </a:extLst>
          </p:cNvPr>
          <p:cNvSpPr txBox="1"/>
          <p:nvPr/>
        </p:nvSpPr>
        <p:spPr>
          <a:xfrm>
            <a:off x="8742075" y="4185021"/>
            <a:ext cx="2997844" cy="443968"/>
          </a:xfrm>
          <a:prstGeom prst="rect">
            <a:avLst/>
          </a:prstGeom>
          <a:noFill/>
        </p:spPr>
        <p:txBody>
          <a:bodyPr wrap="square">
            <a:spAutoFit/>
          </a:bodyPr>
          <a:lstStyle/>
          <a:p>
            <a:pPr marL="0" marR="0" lvl="0" indent="0" algn="ctr" defTabSz="914400" rtl="0" eaLnBrk="1" fontAlgn="auto" latinLnBrk="0" hangingPunct="1">
              <a:lnSpc>
                <a:spcPts val="2734"/>
              </a:lnSpc>
              <a:spcBef>
                <a:spcPts val="0"/>
              </a:spcBef>
              <a:spcAft>
                <a:spcPts val="0"/>
              </a:spcAft>
              <a:buClrTx/>
              <a:buSzTx/>
              <a:buFontTx/>
              <a:buNone/>
              <a:tabLst/>
              <a:defRPr/>
            </a:pPr>
            <a:r>
              <a:rPr lang="en-US" sz="2400" b="1" u="sng" dirty="0">
                <a:solidFill>
                  <a:srgbClr val="0070C0"/>
                </a:solidFill>
              </a:rPr>
              <a:t>Negative</a:t>
            </a:r>
            <a:endParaRPr kumimoji="0" lang="en-US" sz="2400" b="0" i="0" u="sng" strike="noStrike" kern="1200" cap="none" spc="0" normalizeH="0" baseline="0" noProof="0" dirty="0">
              <a:ln>
                <a:noFill/>
              </a:ln>
              <a:solidFill>
                <a:srgbClr val="0070C0"/>
              </a:solidFill>
              <a:effectLst/>
              <a:uLnTx/>
              <a:uFillTx/>
              <a:ea typeface="+mn-ea"/>
              <a:cs typeface="+mn-cs"/>
            </a:endParaRPr>
          </a:p>
        </p:txBody>
      </p:sp>
      <p:sp>
        <p:nvSpPr>
          <p:cNvPr id="29" name="TextBox 28">
            <a:extLst>
              <a:ext uri="{FF2B5EF4-FFF2-40B4-BE49-F238E27FC236}">
                <a16:creationId xmlns:a16="http://schemas.microsoft.com/office/drawing/2014/main" id="{7E0E36E3-60CD-D23A-1BAC-69F65F689496}"/>
              </a:ext>
            </a:extLst>
          </p:cNvPr>
          <p:cNvSpPr txBox="1"/>
          <p:nvPr/>
        </p:nvSpPr>
        <p:spPr>
          <a:xfrm>
            <a:off x="3034551" y="4882554"/>
            <a:ext cx="3088958" cy="1820819"/>
          </a:xfrm>
          <a:prstGeom prst="rect">
            <a:avLst/>
          </a:prstGeom>
          <a:noFill/>
        </p:spPr>
        <p:txBody>
          <a:bodyPr wrap="square">
            <a:spAutoFit/>
          </a:bodyPr>
          <a:lstStyle/>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i="0" strike="noStrike" kern="1200" cap="none" spc="0" normalizeH="0" baseline="0" noProof="0" dirty="0">
                <a:ln>
                  <a:noFill/>
                </a:ln>
                <a:effectLst/>
                <a:uLnTx/>
                <a:uFillTx/>
                <a:ea typeface="+mn-ea"/>
                <a:cs typeface="+mn-cs"/>
              </a:rPr>
              <a:t>Achieve</a:t>
            </a:r>
          </a:p>
          <a:p>
            <a:pPr marL="0" marR="0" lvl="0" indent="0" algn="ctr" defTabSz="914400" rtl="0" eaLnBrk="1" fontAlgn="auto" latinLnBrk="0" hangingPunct="1">
              <a:lnSpc>
                <a:spcPts val="2734"/>
              </a:lnSpc>
              <a:spcBef>
                <a:spcPts val="0"/>
              </a:spcBef>
              <a:spcAft>
                <a:spcPts val="0"/>
              </a:spcAft>
              <a:buClrTx/>
              <a:buSzTx/>
              <a:buFontTx/>
              <a:buNone/>
              <a:tabLst/>
              <a:defRPr/>
            </a:pPr>
            <a:r>
              <a:rPr lang="en-US" dirty="0"/>
              <a:t>Better</a:t>
            </a:r>
          </a:p>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i="0" strike="noStrike" kern="1200" cap="none" spc="0" normalizeH="0" baseline="0" noProof="0" dirty="0">
                <a:ln>
                  <a:noFill/>
                </a:ln>
                <a:effectLst/>
                <a:uLnTx/>
                <a:uFillTx/>
                <a:ea typeface="+mn-ea"/>
                <a:cs typeface="+mn-cs"/>
              </a:rPr>
              <a:t>Creative</a:t>
            </a:r>
          </a:p>
          <a:p>
            <a:pPr marL="0" marR="0" lvl="0" indent="0" algn="ctr" defTabSz="914400" rtl="0" eaLnBrk="1" fontAlgn="auto" latinLnBrk="0" hangingPunct="1">
              <a:lnSpc>
                <a:spcPts val="2734"/>
              </a:lnSpc>
              <a:spcBef>
                <a:spcPts val="0"/>
              </a:spcBef>
              <a:spcAft>
                <a:spcPts val="0"/>
              </a:spcAft>
              <a:buClrTx/>
              <a:buSzTx/>
              <a:buFontTx/>
              <a:buNone/>
              <a:tabLst/>
              <a:defRPr/>
            </a:pPr>
            <a:r>
              <a:rPr lang="en-US" dirty="0"/>
              <a:t>Innovative </a:t>
            </a:r>
          </a:p>
          <a:p>
            <a:pPr marL="0" marR="0" lvl="0" indent="0" algn="ctr" defTabSz="914400" rtl="0" eaLnBrk="1" fontAlgn="auto" latinLnBrk="0" hangingPunct="1">
              <a:lnSpc>
                <a:spcPts val="2734"/>
              </a:lnSpc>
              <a:spcBef>
                <a:spcPts val="0"/>
              </a:spcBef>
              <a:spcAft>
                <a:spcPts val="0"/>
              </a:spcAft>
              <a:buClrTx/>
              <a:buSzTx/>
              <a:buFontTx/>
              <a:buNone/>
              <a:tabLst/>
              <a:defRPr/>
            </a:pPr>
            <a:r>
              <a:rPr lang="en-US" dirty="0"/>
              <a:t>Efficient</a:t>
            </a:r>
            <a:endParaRPr kumimoji="0" lang="en-US" i="0" strike="noStrike" kern="1200" cap="none" spc="0" normalizeH="0" baseline="0" noProof="0" dirty="0">
              <a:ln>
                <a:noFill/>
              </a:ln>
              <a:effectLst/>
              <a:uLnTx/>
              <a:uFillTx/>
              <a:ea typeface="+mn-ea"/>
              <a:cs typeface="+mn-cs"/>
            </a:endParaRPr>
          </a:p>
        </p:txBody>
      </p:sp>
      <p:sp>
        <p:nvSpPr>
          <p:cNvPr id="30" name="TextBox 29">
            <a:extLst>
              <a:ext uri="{FF2B5EF4-FFF2-40B4-BE49-F238E27FC236}">
                <a16:creationId xmlns:a16="http://schemas.microsoft.com/office/drawing/2014/main" id="{AC5FAC0C-5677-DAD1-7105-86316484FE30}"/>
              </a:ext>
            </a:extLst>
          </p:cNvPr>
          <p:cNvSpPr txBox="1"/>
          <p:nvPr/>
        </p:nvSpPr>
        <p:spPr>
          <a:xfrm>
            <a:off x="8703957" y="4794223"/>
            <a:ext cx="3088958" cy="1820819"/>
          </a:xfrm>
          <a:prstGeom prst="rect">
            <a:avLst/>
          </a:prstGeom>
          <a:noFill/>
        </p:spPr>
        <p:txBody>
          <a:bodyPr wrap="square">
            <a:spAutoFit/>
          </a:bodyPr>
          <a:lstStyle/>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i="0" strike="noStrike" kern="1200" cap="none" spc="0" normalizeH="0" baseline="0" noProof="0" dirty="0">
                <a:ln>
                  <a:noFill/>
                </a:ln>
                <a:effectLst/>
                <a:uLnTx/>
                <a:uFillTx/>
                <a:ea typeface="+mn-ea"/>
                <a:cs typeface="+mn-cs"/>
              </a:rPr>
              <a:t>Adverse</a:t>
            </a:r>
          </a:p>
          <a:p>
            <a:pPr marL="0" marR="0" lvl="0" indent="0" algn="ctr" defTabSz="914400" rtl="0" eaLnBrk="1" fontAlgn="auto" latinLnBrk="0" hangingPunct="1">
              <a:lnSpc>
                <a:spcPts val="2734"/>
              </a:lnSpc>
              <a:spcBef>
                <a:spcPts val="0"/>
              </a:spcBef>
              <a:spcAft>
                <a:spcPts val="0"/>
              </a:spcAft>
              <a:buClrTx/>
              <a:buSzTx/>
              <a:buFontTx/>
              <a:buNone/>
              <a:tabLst/>
              <a:defRPr/>
            </a:pPr>
            <a:r>
              <a:rPr lang="en-US" dirty="0"/>
              <a:t>Against</a:t>
            </a:r>
          </a:p>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i="0" strike="noStrike" kern="1200" cap="none" spc="0" normalizeH="0" baseline="0" noProof="0" dirty="0">
                <a:ln>
                  <a:noFill/>
                </a:ln>
                <a:effectLst/>
                <a:uLnTx/>
                <a:uFillTx/>
                <a:ea typeface="+mn-ea"/>
                <a:cs typeface="+mn-cs"/>
              </a:rPr>
              <a:t>Concern</a:t>
            </a:r>
          </a:p>
          <a:p>
            <a:pPr marL="0" marR="0" lvl="0" indent="0" algn="ctr" defTabSz="914400" rtl="0" eaLnBrk="1" fontAlgn="auto" latinLnBrk="0" hangingPunct="1">
              <a:lnSpc>
                <a:spcPts val="2734"/>
              </a:lnSpc>
              <a:spcBef>
                <a:spcPts val="0"/>
              </a:spcBef>
              <a:spcAft>
                <a:spcPts val="0"/>
              </a:spcAft>
              <a:buClrTx/>
              <a:buSzTx/>
              <a:buFontTx/>
              <a:buNone/>
              <a:tabLst/>
              <a:defRPr/>
            </a:pPr>
            <a:r>
              <a:rPr lang="en-US" dirty="0"/>
              <a:t>Default </a:t>
            </a:r>
          </a:p>
          <a:p>
            <a:pPr marL="0" marR="0" lvl="0" indent="0" algn="ctr" defTabSz="914400" rtl="0" eaLnBrk="1" fontAlgn="auto" latinLnBrk="0" hangingPunct="1">
              <a:lnSpc>
                <a:spcPts val="2734"/>
              </a:lnSpc>
              <a:spcBef>
                <a:spcPts val="0"/>
              </a:spcBef>
              <a:spcAft>
                <a:spcPts val="0"/>
              </a:spcAft>
              <a:buClrTx/>
              <a:buSzTx/>
              <a:buFontTx/>
              <a:buNone/>
              <a:tabLst/>
              <a:defRPr/>
            </a:pPr>
            <a:r>
              <a:rPr kumimoji="0" lang="en-US" i="0" strike="noStrike" kern="1200" cap="none" spc="0" normalizeH="0" baseline="0" noProof="0" dirty="0">
                <a:ln>
                  <a:noFill/>
                </a:ln>
                <a:effectLst/>
                <a:uLnTx/>
                <a:uFillTx/>
                <a:ea typeface="+mn-ea"/>
                <a:cs typeface="+mn-cs"/>
              </a:rPr>
              <a:t>Damage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7" grpId="0"/>
      <p:bldP spid="28"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1953</Words>
  <Application>Microsoft Office PowerPoint</Application>
  <PresentationFormat>Custom</PresentationFormat>
  <Paragraphs>176</Paragraphs>
  <Slides>18</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Agency FB</vt:lpstr>
      <vt:lpstr>Arial</vt:lpstr>
      <vt:lpstr>Arial Black</vt:lpstr>
      <vt:lpstr>Calibri</vt:lpstr>
      <vt:lpstr>Calibri Light</vt:lpstr>
      <vt:lpstr>Eudoxus Sans</vt:lpstr>
      <vt:lpstr>Nunito</vt:lpstr>
      <vt:lpstr>p22-mackinac-pro</vt:lpstr>
      <vt:lpstr>Red Hat Text</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Pallishree Behera</cp:lastModifiedBy>
  <cp:revision>6</cp:revision>
  <dcterms:created xsi:type="dcterms:W3CDTF">2024-01-31T17:10:31Z</dcterms:created>
  <dcterms:modified xsi:type="dcterms:W3CDTF">2024-02-03T05:00:36Z</dcterms:modified>
</cp:coreProperties>
</file>